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handoutMasterIdLst>
    <p:handoutMasterId r:id="rId30"/>
  </p:handoutMasterIdLst>
  <p:sldIdLst>
    <p:sldId id="256" r:id="rId2"/>
    <p:sldId id="289" r:id="rId3"/>
    <p:sldId id="292" r:id="rId4"/>
    <p:sldId id="293" r:id="rId5"/>
    <p:sldId id="298" r:id="rId6"/>
    <p:sldId id="321" r:id="rId7"/>
    <p:sldId id="319" r:id="rId8"/>
    <p:sldId id="320" r:id="rId9"/>
    <p:sldId id="322" r:id="rId10"/>
    <p:sldId id="315" r:id="rId11"/>
    <p:sldId id="294" r:id="rId12"/>
    <p:sldId id="314" r:id="rId13"/>
    <p:sldId id="324" r:id="rId14"/>
    <p:sldId id="299" r:id="rId15"/>
    <p:sldId id="300" r:id="rId16"/>
    <p:sldId id="301" r:id="rId17"/>
    <p:sldId id="310" r:id="rId18"/>
    <p:sldId id="304" r:id="rId19"/>
    <p:sldId id="303" r:id="rId20"/>
    <p:sldId id="305" r:id="rId21"/>
    <p:sldId id="307" r:id="rId22"/>
    <p:sldId id="325" r:id="rId23"/>
    <p:sldId id="313" r:id="rId24"/>
    <p:sldId id="317" r:id="rId25"/>
    <p:sldId id="312" r:id="rId26"/>
    <p:sldId id="309" r:id="rId27"/>
    <p:sldId id="288"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nnis, Misty" initials="DM" lastIdx="12" clrIdx="0">
    <p:extLst>
      <p:ext uri="{19B8F6BF-5375-455C-9EA6-DF929625EA0E}">
        <p15:presenceInfo xmlns:p15="http://schemas.microsoft.com/office/powerpoint/2012/main" userId="S-1-5-21-508124448-3695470602-466989033-301936" providerId="AD"/>
      </p:ext>
    </p:extLst>
  </p:cmAuthor>
  <p:cmAuthor id="2" name="Taylor, Tiffany" initials="TT" lastIdx="1" clrIdx="1">
    <p:extLst>
      <p:ext uri="{19B8F6BF-5375-455C-9EA6-DF929625EA0E}">
        <p15:presenceInfo xmlns:p15="http://schemas.microsoft.com/office/powerpoint/2012/main" userId="S-1-5-21-508124448-3695470602-466989033-291228" providerId="AD"/>
      </p:ext>
    </p:extLst>
  </p:cmAuthor>
  <p:cmAuthor id="3" name="Griffin, Ashlee" initials="GA" lastIdx="6" clrIdx="2">
    <p:extLst>
      <p:ext uri="{19B8F6BF-5375-455C-9EA6-DF929625EA0E}">
        <p15:presenceInfo xmlns:p15="http://schemas.microsoft.com/office/powerpoint/2012/main" userId="S-1-5-21-508124448-3695470602-466989033-3012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085" autoAdjust="0"/>
  </p:normalViewPr>
  <p:slideViewPr>
    <p:cSldViewPr snapToGrid="0">
      <p:cViewPr varScale="1">
        <p:scale>
          <a:sx n="69" d="100"/>
          <a:sy n="69" d="100"/>
        </p:scale>
        <p:origin x="509" y="67"/>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5933"/>
    </p:cViewPr>
  </p:sorterViewPr>
  <p:notesViewPr>
    <p:cSldViewPr snapToGrid="0">
      <p:cViewPr varScale="1">
        <p:scale>
          <a:sx n="86" d="100"/>
          <a:sy n="86" d="100"/>
        </p:scale>
        <p:origin x="574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Investment Category</c:v>
                </c:pt>
              </c:strCache>
            </c:strRef>
          </c:tx>
          <c:explosion val="5"/>
          <c:dPt>
            <c:idx val="0"/>
            <c:bubble3D val="0"/>
            <c:spPr>
              <a:gradFill rotWithShape="1">
                <a:gsLst>
                  <a:gs pos="0">
                    <a:schemeClr val="accent1">
                      <a:tint val="98000"/>
                      <a:lumMod val="110000"/>
                    </a:schemeClr>
                  </a:gs>
                  <a:gs pos="84000">
                    <a:schemeClr val="accent1">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c:spPr>
            <c:extLst>
              <c:ext xmlns:c16="http://schemas.microsoft.com/office/drawing/2014/chart" uri="{C3380CC4-5D6E-409C-BE32-E72D297353CC}">
                <c16:uniqueId val="{00000002-0D5E-4060-AAD8-6423A2BE0BCC}"/>
              </c:ext>
            </c:extLst>
          </c:dPt>
          <c:dPt>
            <c:idx val="1"/>
            <c:bubble3D val="0"/>
            <c:spPr>
              <a:gradFill rotWithShape="1">
                <a:gsLst>
                  <a:gs pos="0">
                    <a:schemeClr val="accent2">
                      <a:tint val="98000"/>
                      <a:lumMod val="110000"/>
                    </a:schemeClr>
                  </a:gs>
                  <a:gs pos="84000">
                    <a:schemeClr val="accent2">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c:spPr>
            <c:extLst>
              <c:ext xmlns:c16="http://schemas.microsoft.com/office/drawing/2014/chart" uri="{C3380CC4-5D6E-409C-BE32-E72D297353CC}">
                <c16:uniqueId val="{00000003-0D5E-4060-AAD8-6423A2BE0BCC}"/>
              </c:ext>
            </c:extLst>
          </c:dPt>
          <c:dPt>
            <c:idx val="2"/>
            <c:bubble3D val="0"/>
            <c:spPr>
              <a:gradFill rotWithShape="1">
                <a:gsLst>
                  <a:gs pos="0">
                    <a:schemeClr val="accent3">
                      <a:tint val="98000"/>
                      <a:lumMod val="110000"/>
                    </a:schemeClr>
                  </a:gs>
                  <a:gs pos="84000">
                    <a:schemeClr val="accent3">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c:spPr>
            <c:extLst>
              <c:ext xmlns:c16="http://schemas.microsoft.com/office/drawing/2014/chart" uri="{C3380CC4-5D6E-409C-BE32-E72D297353CC}">
                <c16:uniqueId val="{00000001-0D5E-4060-AAD8-6423A2BE0BCC}"/>
              </c:ext>
            </c:extLst>
          </c:dPt>
          <c:dLbls>
            <c:dLbl>
              <c:idx val="0"/>
              <c:layout>
                <c:manualLayout>
                  <c:x val="5.5892170588572064E-2"/>
                  <c:y val="-0.10904906053025139"/>
                </c:manualLayout>
              </c:layout>
              <c:tx>
                <c:rich>
                  <a:bodyPr/>
                  <a:lstStyle/>
                  <a:p>
                    <a:fld id="{F0D696DF-467A-4D4C-9133-7F7A325387D5}" type="CATEGORYNAME">
                      <a:rPr lang="en-US" sz="1800"/>
                      <a:pPr/>
                      <a:t>[CATEGORY NAME]</a:t>
                    </a:fld>
                    <a:r>
                      <a:rPr lang="en-US" sz="1800"/>
                      <a:t>
45%</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0D5E-4060-AAD8-6423A2BE0BCC}"/>
                </c:ext>
              </c:extLst>
            </c:dLbl>
            <c:dLbl>
              <c:idx val="1"/>
              <c:layout>
                <c:manualLayout>
                  <c:x val="-0.28149268718117249"/>
                  <c:y val="-5.5734603015438764E-3"/>
                </c:manualLayout>
              </c:layout>
              <c:tx>
                <c:rich>
                  <a:bodyPr/>
                  <a:lstStyle/>
                  <a:p>
                    <a:fld id="{6402FE46-F5FE-4E88-A840-E9064A7B5828}" type="CATEGORYNAME">
                      <a:rPr lang="en-US" sz="1800"/>
                      <a:pPr/>
                      <a:t>[CATEGORY NAME]</a:t>
                    </a:fld>
                    <a:r>
                      <a:rPr lang="en-US" sz="1800"/>
                      <a:t>
10%</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D5E-4060-AAD8-6423A2BE0BCC}"/>
                </c:ext>
              </c:extLst>
            </c:dLbl>
            <c:dLbl>
              <c:idx val="2"/>
              <c:layout>
                <c:manualLayout>
                  <c:x val="-8.5701080398255122E-2"/>
                  <c:y val="-6.1674218711098669E-2"/>
                </c:manualLayout>
              </c:layout>
              <c:tx>
                <c:rich>
                  <a:bodyPr/>
                  <a:lstStyle/>
                  <a:p>
                    <a:fld id="{D91FED0B-8419-49E1-B998-B1503B94D487}" type="CATEGORYNAME">
                      <a:rPr lang="en-US" sz="1800"/>
                      <a:pPr/>
                      <a:t>[CATEGORY NAME]</a:t>
                    </a:fld>
                    <a:r>
                      <a:rPr lang="en-US" sz="1800" dirty="0"/>
                      <a:t>
10%</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D5E-4060-AAD8-6423A2BE0BCC}"/>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Value Based Purchasing</c:v>
                </c:pt>
                <c:pt idx="1">
                  <c:v>Accountable Care Organization or Shared Savings</c:v>
                </c:pt>
                <c:pt idx="2">
                  <c:v>Payment Bundling or Prospective Payment System</c:v>
                </c:pt>
              </c:strCache>
            </c:strRef>
          </c:cat>
          <c:val>
            <c:numRef>
              <c:f>Sheet1!$B$2:$B$4</c:f>
              <c:numCache>
                <c:formatCode>General</c:formatCode>
                <c:ptCount val="3"/>
                <c:pt idx="0">
                  <c:v>21</c:v>
                </c:pt>
                <c:pt idx="1">
                  <c:v>10</c:v>
                </c:pt>
                <c:pt idx="2">
                  <c:v>21</c:v>
                </c:pt>
              </c:numCache>
            </c:numRef>
          </c:val>
          <c:extLst>
            <c:ext xmlns:c16="http://schemas.microsoft.com/office/drawing/2014/chart" uri="{C3380CC4-5D6E-409C-BE32-E72D297353CC}">
              <c16:uniqueId val="{00000000-0D5E-4060-AAD8-6423A2BE0BCC}"/>
            </c:ext>
          </c:extLst>
        </c:ser>
        <c:dLbls>
          <c:dLblPos val="outEnd"/>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69091723068298327"/>
          <c:y val="0.37648930379822904"/>
          <c:w val="0.30157449959738791"/>
          <c:h val="0.4844961306861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C325C35-02FE-4354-9A52-0DED37A790E9}" type="datetimeFigureOut">
              <a:rPr lang="en-US" smtClean="0"/>
              <a:t>7/12/2023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A501714-B7EB-4742-8AF2-21B97EA18C92}" type="slidenum">
              <a:rPr lang="en-US" smtClean="0"/>
              <a:t>‹#›</a:t>
            </a:fld>
            <a:endParaRPr lang="en-US"/>
          </a:p>
        </p:txBody>
      </p:sp>
    </p:spTree>
    <p:extLst>
      <p:ext uri="{BB962C8B-B14F-4D97-AF65-F5344CB8AC3E}">
        <p14:creationId xmlns:p14="http://schemas.microsoft.com/office/powerpoint/2010/main" val="3581125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B85DF29-63D6-4E76-ABC0-1BAFEBD2E76F}" type="datetimeFigureOut">
              <a:rPr lang="en-US" smtClean="0"/>
              <a:t>7/12/2023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634932F-6170-402A-9545-7A8EF839B6D6}" type="slidenum">
              <a:rPr lang="en-US" smtClean="0"/>
              <a:t>‹#›</a:t>
            </a:fld>
            <a:endParaRPr lang="en-US"/>
          </a:p>
        </p:txBody>
      </p:sp>
    </p:spTree>
    <p:extLst>
      <p:ext uri="{BB962C8B-B14F-4D97-AF65-F5344CB8AC3E}">
        <p14:creationId xmlns:p14="http://schemas.microsoft.com/office/powerpoint/2010/main" val="219601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Welcome to the Missouri Small Rural Hospital Improvement Program</a:t>
            </a:r>
            <a:r>
              <a:rPr lang="en-US" baseline="0" dirty="0" smtClean="0"/>
              <a:t> Kick off webinar</a:t>
            </a:r>
            <a:endParaRPr lang="en-US" dirty="0"/>
          </a:p>
        </p:txBody>
      </p:sp>
      <p:sp>
        <p:nvSpPr>
          <p:cNvPr id="4" name="Slide Number Placeholder 3"/>
          <p:cNvSpPr>
            <a:spLocks noGrp="1"/>
          </p:cNvSpPr>
          <p:nvPr>
            <p:ph type="sldNum" sz="quarter" idx="10"/>
          </p:nvPr>
        </p:nvSpPr>
        <p:spPr/>
        <p:txBody>
          <a:bodyPr/>
          <a:lstStyle/>
          <a:p>
            <a:fld id="{E634932F-6170-402A-9545-7A8EF839B6D6}" type="slidenum">
              <a:rPr lang="en-US" smtClean="0"/>
              <a:t>1</a:t>
            </a:fld>
            <a:endParaRPr lang="en-US"/>
          </a:p>
        </p:txBody>
      </p:sp>
    </p:spTree>
    <p:extLst>
      <p:ext uri="{BB962C8B-B14F-4D97-AF65-F5344CB8AC3E}">
        <p14:creationId xmlns:p14="http://schemas.microsoft.com/office/powerpoint/2010/main" val="853585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 is the funding over view……Missouri has 48 SHIP eligible hospitals, with 41 participating in FY23.  Each hospital will be awarded up to $10,933.00 in reimbursement for approved investment activities.</a:t>
            </a:r>
            <a:endParaRPr lang="en-US" dirty="0"/>
          </a:p>
        </p:txBody>
      </p:sp>
      <p:sp>
        <p:nvSpPr>
          <p:cNvPr id="4" name="Slide Number Placeholder 3"/>
          <p:cNvSpPr>
            <a:spLocks noGrp="1"/>
          </p:cNvSpPr>
          <p:nvPr>
            <p:ph type="sldNum" sz="quarter" idx="10"/>
          </p:nvPr>
        </p:nvSpPr>
        <p:spPr/>
        <p:txBody>
          <a:bodyPr/>
          <a:lstStyle/>
          <a:p>
            <a:fld id="{F67B4514-1993-4E5F-83AE-F4F034A40033}" type="slidenum">
              <a:rPr lang="en-US" smtClean="0"/>
              <a:t>10</a:t>
            </a:fld>
            <a:endParaRPr lang="en-US"/>
          </a:p>
        </p:txBody>
      </p:sp>
    </p:spTree>
    <p:extLst>
      <p:ext uri="{BB962C8B-B14F-4D97-AF65-F5344CB8AC3E}">
        <p14:creationId xmlns:p14="http://schemas.microsoft.com/office/powerpoint/2010/main" val="372549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we talked about before, SHIP focuses on 3 investment categories.  Value Based Purchasing, Accountable Care Organization, Payment Bundling or Prospective Payment System.  This pie chart shows an over view of the percentage each category was selected by our 41 participating hospitals.  </a:t>
            </a:r>
          </a:p>
        </p:txBody>
      </p:sp>
      <p:sp>
        <p:nvSpPr>
          <p:cNvPr id="4" name="Slide Number Placeholder 3"/>
          <p:cNvSpPr>
            <a:spLocks noGrp="1"/>
          </p:cNvSpPr>
          <p:nvPr>
            <p:ph type="sldNum" sz="quarter" idx="10"/>
          </p:nvPr>
        </p:nvSpPr>
        <p:spPr/>
        <p:txBody>
          <a:bodyPr/>
          <a:lstStyle/>
          <a:p>
            <a:fld id="{F67B4514-1993-4E5F-83AE-F4F034A40033}" type="slidenum">
              <a:rPr lang="en-US" smtClean="0"/>
              <a:t>11</a:t>
            </a:fld>
            <a:endParaRPr lang="en-US"/>
          </a:p>
        </p:txBody>
      </p:sp>
    </p:spTree>
    <p:extLst>
      <p:ext uri="{BB962C8B-B14F-4D97-AF65-F5344CB8AC3E}">
        <p14:creationId xmlns:p14="http://schemas.microsoft.com/office/powerpoint/2010/main" val="2377350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understand there can be issues with selecting activities a year in advance when the grant doesn’t start until June.  To combat these issue, we highly recommend that you review your approved SHIP applications at the start of the grant period and ensure that the requested activities are still relevant and planned to occur during this grant period.  Then, review the costs of the activities to determine if you will have enough expenses to reach the maximum fund of $10,933.00.  If any activity changes are needed, you will need to submit a Change request form and get prior approval by November 30th .  I will discuss the prior approval process in more detail in a little bit.  </a:t>
            </a:r>
          </a:p>
          <a:p>
            <a:endParaRPr lang="en-US" baseline="0" dirty="0" smtClean="0"/>
          </a:p>
          <a:p>
            <a:r>
              <a:rPr lang="en-US" baseline="0" dirty="0" smtClean="0"/>
              <a:t>To comply with HRSA guidelines, you are also being asked to develop a program goal and reporting measures, these are what we refer to as SMART, for each selected activity. </a:t>
            </a:r>
          </a:p>
          <a:p>
            <a:endParaRPr lang="en-US" baseline="0" dirty="0" smtClean="0"/>
          </a:p>
          <a:p>
            <a:r>
              <a:rPr lang="en-US" baseline="0" dirty="0" smtClean="0"/>
              <a:t>Now Let’s talk about Smart Goals. </a:t>
            </a:r>
          </a:p>
          <a:p>
            <a:endParaRPr lang="en-US" baseline="0" dirty="0" smtClean="0"/>
          </a:p>
        </p:txBody>
      </p:sp>
      <p:sp>
        <p:nvSpPr>
          <p:cNvPr id="4" name="Slide Number Placeholder 3"/>
          <p:cNvSpPr>
            <a:spLocks noGrp="1"/>
          </p:cNvSpPr>
          <p:nvPr>
            <p:ph type="sldNum" sz="quarter" idx="10"/>
          </p:nvPr>
        </p:nvSpPr>
        <p:spPr/>
        <p:txBody>
          <a:bodyPr/>
          <a:lstStyle/>
          <a:p>
            <a:fld id="{F67B4514-1993-4E5F-83AE-F4F034A40033}" type="slidenum">
              <a:rPr lang="en-US" smtClean="0"/>
              <a:t>12</a:t>
            </a:fld>
            <a:endParaRPr lang="en-US"/>
          </a:p>
        </p:txBody>
      </p:sp>
    </p:spTree>
    <p:extLst>
      <p:ext uri="{BB962C8B-B14F-4D97-AF65-F5344CB8AC3E}">
        <p14:creationId xmlns:p14="http://schemas.microsoft.com/office/powerpoint/2010/main" val="2967202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SMART stands for Specific, Measurable, Attainable or Achievable, Relevant, and Time Bound,  these goals are designed to provide you with a action plan on making improvements to your selected activity. SMART goals can be very beneficial in determining the benefit of your chosen activity.  You will have a specific goal, an plan of action to measure and achieve your goal, understand how your actions are relevant to your goal and lastly the time frame you want to achieve your goal in.  A few examples of SMART Goals will be things like working toward improving your Star rating, increasing # of completed HCAHPS surveys, decrease claims denials based on coding errors, tracking # of patients served with your SHIP funded telehealth hardware or software, tracking the use of your price transparency software or webpage. I have included a link that can give you some guidance on writing your SMART goals.  If you still need guidance please reach out to me and I will be happy to help you!</a:t>
            </a:r>
          </a:p>
          <a:p>
            <a:endParaRPr lang="en-US" baseline="0" dirty="0" smtClean="0"/>
          </a:p>
          <a:p>
            <a:r>
              <a:rPr lang="en-US" baseline="0" dirty="0" smtClean="0"/>
              <a:t>That leads us to reporting.</a:t>
            </a:r>
          </a:p>
        </p:txBody>
      </p:sp>
      <p:sp>
        <p:nvSpPr>
          <p:cNvPr id="4" name="Slide Number Placeholder 3"/>
          <p:cNvSpPr>
            <a:spLocks noGrp="1"/>
          </p:cNvSpPr>
          <p:nvPr>
            <p:ph type="sldNum" sz="quarter" idx="10"/>
          </p:nvPr>
        </p:nvSpPr>
        <p:spPr/>
        <p:txBody>
          <a:bodyPr/>
          <a:lstStyle/>
          <a:p>
            <a:fld id="{F67B4514-1993-4E5F-83AE-F4F034A40033}" type="slidenum">
              <a:rPr lang="en-US" smtClean="0"/>
              <a:t>13</a:t>
            </a:fld>
            <a:endParaRPr lang="en-US"/>
          </a:p>
        </p:txBody>
      </p:sp>
    </p:spTree>
    <p:extLst>
      <p:ext uri="{BB962C8B-B14F-4D97-AF65-F5344CB8AC3E}">
        <p14:creationId xmlns:p14="http://schemas.microsoft.com/office/powerpoint/2010/main" val="1885562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like last year, quarterly reports and invoices will be required for</a:t>
            </a:r>
            <a:r>
              <a:rPr lang="en-US" baseline="0" dirty="0" smtClean="0"/>
              <a:t> all hospitals.  They are both due within 10 days from the end of each quarter, the due dates are provided here. Like past years, the report survey link will be sent the last week of each quarter.  I want to throw out a gentle reminder, and I know that we all are going to but, I would rather say it up front rather than when it is to late, if you fail to report,  you will not be eligible to participate in SHIP grant the following year.  Also if there is a change in staff please let us know so we can update our contact’s and there is not any missed information.  </a:t>
            </a:r>
          </a:p>
        </p:txBody>
      </p:sp>
      <p:sp>
        <p:nvSpPr>
          <p:cNvPr id="4" name="Slide Number Placeholder 3"/>
          <p:cNvSpPr>
            <a:spLocks noGrp="1"/>
          </p:cNvSpPr>
          <p:nvPr>
            <p:ph type="sldNum" sz="quarter" idx="10"/>
          </p:nvPr>
        </p:nvSpPr>
        <p:spPr/>
        <p:txBody>
          <a:bodyPr/>
          <a:lstStyle/>
          <a:p>
            <a:fld id="{F67B4514-1993-4E5F-83AE-F4F034A40033}" type="slidenum">
              <a:rPr lang="en-US" smtClean="0"/>
              <a:t>14</a:t>
            </a:fld>
            <a:endParaRPr lang="en-US"/>
          </a:p>
        </p:txBody>
      </p:sp>
    </p:spTree>
    <p:extLst>
      <p:ext uri="{BB962C8B-B14F-4D97-AF65-F5344CB8AC3E}">
        <p14:creationId xmlns:p14="http://schemas.microsoft.com/office/powerpoint/2010/main" val="1162465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Quarterly progress reports allows our office and your facility to monitor your project progress and ensure that allowable activities are being performed.  This will also ensure that all available funds are expended prior to the end of the grant cycle.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Always feel free to reach out to me if you have any issues with accessing or completing the surveys or any questions in general,  I am happy to help and it is better to get ahead of any concerns then to scramble at the last minute to figure it out.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One last thing in regards to reporting…..make sure that you are receiving emails from the ORHPCinfo email address as that is where ALL correspondence in regards to reporting and invoicing will come from.</a:t>
            </a:r>
            <a:endParaRPr lang="en-US" dirty="0"/>
          </a:p>
        </p:txBody>
      </p:sp>
      <p:sp>
        <p:nvSpPr>
          <p:cNvPr id="4" name="Slide Number Placeholder 3"/>
          <p:cNvSpPr>
            <a:spLocks noGrp="1"/>
          </p:cNvSpPr>
          <p:nvPr>
            <p:ph type="sldNum" sz="quarter" idx="10"/>
          </p:nvPr>
        </p:nvSpPr>
        <p:spPr/>
        <p:txBody>
          <a:bodyPr/>
          <a:lstStyle/>
          <a:p>
            <a:fld id="{F67B4514-1993-4E5F-83AE-F4F034A40033}" type="slidenum">
              <a:rPr lang="en-US" smtClean="0"/>
              <a:t>15</a:t>
            </a:fld>
            <a:endParaRPr lang="en-US"/>
          </a:p>
        </p:txBody>
      </p:sp>
    </p:spTree>
    <p:extLst>
      <p:ext uri="{BB962C8B-B14F-4D97-AF65-F5344CB8AC3E}">
        <p14:creationId xmlns:p14="http://schemas.microsoft.com/office/powerpoint/2010/main" val="2712065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survey’s</a:t>
            </a:r>
            <a:r>
              <a:rPr lang="en-US" baseline="0" dirty="0" smtClean="0"/>
              <a:t> will ask questions about the proposed activities each hospital has selected in the application process of this grant, which was in December 2022.  The reports will be very similar to prior years but hospitals will be required to provide more information about progress, impacts, and tracking applicable measures.  This is where the SMART goals come in at,  if your SMART goal is strong then reporting will be easy.  We want to make this process as easy on all parties as possible.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67B4514-1993-4E5F-83AE-F4F034A40033}" type="slidenum">
              <a:rPr lang="en-US" smtClean="0"/>
              <a:t>16</a:t>
            </a:fld>
            <a:endParaRPr lang="en-US"/>
          </a:p>
        </p:txBody>
      </p:sp>
    </p:spTree>
    <p:extLst>
      <p:ext uri="{BB962C8B-B14F-4D97-AF65-F5344CB8AC3E}">
        <p14:creationId xmlns:p14="http://schemas.microsoft.com/office/powerpoint/2010/main" val="36865590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surveys</a:t>
            </a:r>
            <a:r>
              <a:rPr lang="en-US" baseline="0" dirty="0" smtClean="0"/>
              <a:t> will ask questions regarding any invoices, progress or concerns that you may have been submitted during the reporting.  You must submit a completed Vendor Request Form also known as a DH-38 along with the original invoice from the vendor.  To upload this document into </a:t>
            </a:r>
            <a:r>
              <a:rPr lang="en-US" baseline="0" dirty="0" err="1" smtClean="0"/>
              <a:t>Qualtrics</a:t>
            </a:r>
            <a:r>
              <a:rPr lang="en-US" baseline="0" dirty="0" smtClean="0"/>
              <a:t> which is the survey platform, all of the documents will need to be combined as one document.  I can help you with that if you need also.  If you have questions about this or anything that needs to be submitted please don’t hesitate to reach out to me, as I am happy to help.</a:t>
            </a:r>
            <a:endParaRPr lang="en-US" dirty="0" smtClean="0"/>
          </a:p>
          <a:p>
            <a:endParaRPr lang="en-US" dirty="0"/>
          </a:p>
        </p:txBody>
      </p:sp>
      <p:sp>
        <p:nvSpPr>
          <p:cNvPr id="4" name="Slide Number Placeholder 3"/>
          <p:cNvSpPr>
            <a:spLocks noGrp="1"/>
          </p:cNvSpPr>
          <p:nvPr>
            <p:ph type="sldNum" sz="quarter" idx="10"/>
          </p:nvPr>
        </p:nvSpPr>
        <p:spPr/>
        <p:txBody>
          <a:bodyPr/>
          <a:lstStyle/>
          <a:p>
            <a:fld id="{F67B4514-1993-4E5F-83AE-F4F034A40033}" type="slidenum">
              <a:rPr lang="en-US" smtClean="0"/>
              <a:t>17</a:t>
            </a:fld>
            <a:endParaRPr lang="en-US"/>
          </a:p>
        </p:txBody>
      </p:sp>
    </p:spTree>
    <p:extLst>
      <p:ext uri="{BB962C8B-B14F-4D97-AF65-F5344CB8AC3E}">
        <p14:creationId xmlns:p14="http://schemas.microsoft.com/office/powerpoint/2010/main" val="37796478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You vendor request form also known as the DH-38 must match MO Buys registration </a:t>
            </a:r>
            <a:r>
              <a:rPr lang="en-US" b="1" baseline="0" dirty="0" smtClean="0"/>
              <a:t>exactly</a:t>
            </a:r>
            <a:r>
              <a:rPr lang="en-US" baseline="0" dirty="0" smtClean="0"/>
              <a:t>.  Any form with differing information will be rejected by accounts payable and will result in a delay in getting any payments.  </a:t>
            </a:r>
          </a:p>
          <a:p>
            <a:endParaRPr lang="en-US" baseline="0" dirty="0" smtClean="0"/>
          </a:p>
          <a:p>
            <a:r>
              <a:rPr lang="en-US" baseline="0" dirty="0" smtClean="0"/>
              <a:t>One of the biggest issue we have is </a:t>
            </a:r>
            <a:r>
              <a:rPr lang="en-US" baseline="0" dirty="0" err="1" smtClean="0"/>
              <a:t>Mis</a:t>
            </a:r>
            <a:r>
              <a:rPr lang="en-US" baseline="0" dirty="0" smtClean="0"/>
              <a:t>-matched address’s.  The address on the form must match MOBUYS, whether that be physical address, PO Box, or a corporate address. They must match exactly.  </a:t>
            </a:r>
          </a:p>
          <a:p>
            <a:endParaRPr lang="en-US" baseline="0" dirty="0" smtClean="0"/>
          </a:p>
          <a:p>
            <a:r>
              <a:rPr lang="en-US" baseline="0" dirty="0" smtClean="0"/>
              <a:t>I can’t stress this enough, we don’t want </a:t>
            </a:r>
            <a:r>
              <a:rPr lang="en-US" b="1" baseline="0" dirty="0" smtClean="0"/>
              <a:t>anything</a:t>
            </a:r>
            <a:r>
              <a:rPr lang="en-US" baseline="0" dirty="0" smtClean="0"/>
              <a:t> stopping you from receiving your funds if at all possible.</a:t>
            </a:r>
            <a:endParaRPr lang="en-US" dirty="0"/>
          </a:p>
        </p:txBody>
      </p:sp>
      <p:sp>
        <p:nvSpPr>
          <p:cNvPr id="4" name="Slide Number Placeholder 3"/>
          <p:cNvSpPr>
            <a:spLocks noGrp="1"/>
          </p:cNvSpPr>
          <p:nvPr>
            <p:ph type="sldNum" sz="quarter" idx="10"/>
          </p:nvPr>
        </p:nvSpPr>
        <p:spPr/>
        <p:txBody>
          <a:bodyPr/>
          <a:lstStyle/>
          <a:p>
            <a:fld id="{F67B4514-1993-4E5F-83AE-F4F034A40033}" type="slidenum">
              <a:rPr lang="en-US" smtClean="0"/>
              <a:t>18</a:t>
            </a:fld>
            <a:endParaRPr lang="en-US"/>
          </a:p>
        </p:txBody>
      </p:sp>
    </p:spTree>
    <p:extLst>
      <p:ext uri="{BB962C8B-B14F-4D97-AF65-F5344CB8AC3E}">
        <p14:creationId xmlns:p14="http://schemas.microsoft.com/office/powerpoint/2010/main" val="25111227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copy of the Vendor Request</a:t>
            </a:r>
            <a:r>
              <a:rPr lang="en-US" baseline="0" dirty="0" smtClean="0"/>
              <a:t> for Payment Form a DH-38</a:t>
            </a:r>
            <a:r>
              <a:rPr lang="en-US" dirty="0" smtClean="0"/>
              <a:t>, which you will have to fill out to receive any payment.</a:t>
            </a:r>
            <a:r>
              <a:rPr lang="en-US" baseline="0" dirty="0" smtClean="0"/>
              <a:t>  The fields with a red star are required.  If fields are blank or incorrect, the form will be returned for revision or completion. Please ask questions if you are not sure how to complete this form,  I am happy to help or help get the information that you need for to get this completed.</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67B4514-1993-4E5F-83AE-F4F034A40033}" type="slidenum">
              <a:rPr lang="en-US" smtClean="0"/>
              <a:t>19</a:t>
            </a:fld>
            <a:endParaRPr lang="en-US"/>
          </a:p>
        </p:txBody>
      </p:sp>
    </p:spTree>
    <p:extLst>
      <p:ext uri="{BB962C8B-B14F-4D97-AF65-F5344CB8AC3E}">
        <p14:creationId xmlns:p14="http://schemas.microsoft.com/office/powerpoint/2010/main" val="1624938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would like to start off by </a:t>
            </a:r>
            <a:r>
              <a:rPr lang="en-US" dirty="0" smtClean="0"/>
              <a:t>thanking you for joining us today!  I want to go over </a:t>
            </a:r>
            <a:r>
              <a:rPr lang="en-US" baseline="0" dirty="0" smtClean="0"/>
              <a:t>some general housekeeping items.  All participant lines have been muted upon entry, if you have a question, please use the chat feature or you can unmute yourself by using the spacebar.  I would also like to request everyone to drop their name and organization in the chat so we know who all is in attendance today.  If you are attending with more than one person, please list everyone that is viewing today.   This will be recorded and available for future reference on the Missouri SHIP webpage. </a:t>
            </a:r>
            <a:endParaRPr lang="en-US" dirty="0"/>
          </a:p>
        </p:txBody>
      </p:sp>
      <p:sp>
        <p:nvSpPr>
          <p:cNvPr id="4" name="Slide Number Placeholder 3"/>
          <p:cNvSpPr>
            <a:spLocks noGrp="1"/>
          </p:cNvSpPr>
          <p:nvPr>
            <p:ph type="sldNum" sz="quarter" idx="10"/>
          </p:nvPr>
        </p:nvSpPr>
        <p:spPr/>
        <p:txBody>
          <a:bodyPr/>
          <a:lstStyle/>
          <a:p>
            <a:fld id="{F67B4514-1993-4E5F-83AE-F4F034A40033}" type="slidenum">
              <a:rPr lang="en-US" smtClean="0"/>
              <a:t>2</a:t>
            </a:fld>
            <a:endParaRPr lang="en-US"/>
          </a:p>
        </p:txBody>
      </p:sp>
    </p:spTree>
    <p:extLst>
      <p:ext uri="{BB962C8B-B14F-4D97-AF65-F5344CB8AC3E}">
        <p14:creationId xmlns:p14="http://schemas.microsoft.com/office/powerpoint/2010/main" val="9702841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Prior Approvals were mentioned earlier, and a prior approval is needed when a hospital wants to change or add investment activities.  This change has to be done prior to the end of 2</a:t>
            </a:r>
            <a:r>
              <a:rPr lang="en-US" baseline="30000" dirty="0" smtClean="0"/>
              <a:t>nd</a:t>
            </a:r>
            <a:r>
              <a:rPr lang="en-US" baseline="0" dirty="0" smtClean="0"/>
              <a:t> quarter which is 11/30/2023 per HRSA.  Our office has been very lenient with approvals in the past but we cannot continue to do so. This is why it is so important to now, look back at your applications and budgets and request any changes as soon as possible.  If you would like to see what was submitted on your application for FY23, please let me know and I will be happy to provide that to you!</a:t>
            </a:r>
            <a:endParaRPr lang="en-US" dirty="0"/>
          </a:p>
        </p:txBody>
      </p:sp>
      <p:sp>
        <p:nvSpPr>
          <p:cNvPr id="4" name="Slide Number Placeholder 3"/>
          <p:cNvSpPr>
            <a:spLocks noGrp="1"/>
          </p:cNvSpPr>
          <p:nvPr>
            <p:ph type="sldNum" sz="quarter" idx="10"/>
          </p:nvPr>
        </p:nvSpPr>
        <p:spPr/>
        <p:txBody>
          <a:bodyPr/>
          <a:lstStyle/>
          <a:p>
            <a:fld id="{F67B4514-1993-4E5F-83AE-F4F034A40033}" type="slidenum">
              <a:rPr lang="en-US" smtClean="0"/>
              <a:t>20</a:t>
            </a:fld>
            <a:endParaRPr lang="en-US"/>
          </a:p>
        </p:txBody>
      </p:sp>
    </p:spTree>
    <p:extLst>
      <p:ext uri="{BB962C8B-B14F-4D97-AF65-F5344CB8AC3E}">
        <p14:creationId xmlns:p14="http://schemas.microsoft.com/office/powerpoint/2010/main" val="21266698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valuable resources</a:t>
            </a:r>
            <a:r>
              <a:rPr lang="en-US" baseline="0" dirty="0" smtClean="0"/>
              <a:t> that can be helpful to you. </a:t>
            </a:r>
            <a:endParaRPr lang="en-US" dirty="0" smtClean="0"/>
          </a:p>
          <a:p>
            <a:r>
              <a:rPr lang="en-US" dirty="0" smtClean="0"/>
              <a:t>The first link is the MO SHIP webpage,</a:t>
            </a:r>
            <a:r>
              <a:rPr lang="en-US" baseline="0" dirty="0" smtClean="0"/>
              <a:t> that tells you about the Missouri SHIP program</a:t>
            </a:r>
          </a:p>
          <a:p>
            <a:r>
              <a:rPr lang="en-US" baseline="0" dirty="0" smtClean="0"/>
              <a:t>The next link is the Allowable Investments tool – which I provided earlier also to give you guidance on your selected activities</a:t>
            </a:r>
          </a:p>
          <a:p>
            <a:r>
              <a:rPr lang="en-US" baseline="0" dirty="0" smtClean="0"/>
              <a:t>The next couple of links are resource tools that specifically talk about a couple of the activities that can be chosen.  These links are on the National Rural Health Resource Center website. The Center is contracted by HRSA to provide technical assistance for the SHIP grant and for all entities involved in the SHIP Grant.</a:t>
            </a:r>
          </a:p>
        </p:txBody>
      </p:sp>
      <p:sp>
        <p:nvSpPr>
          <p:cNvPr id="4" name="Slide Number Placeholder 3"/>
          <p:cNvSpPr>
            <a:spLocks noGrp="1"/>
          </p:cNvSpPr>
          <p:nvPr>
            <p:ph type="sldNum" sz="quarter" idx="10"/>
          </p:nvPr>
        </p:nvSpPr>
        <p:spPr/>
        <p:txBody>
          <a:bodyPr/>
          <a:lstStyle/>
          <a:p>
            <a:fld id="{F67B4514-1993-4E5F-83AE-F4F034A40033}" type="slidenum">
              <a:rPr lang="en-US" smtClean="0"/>
              <a:t>21</a:t>
            </a:fld>
            <a:endParaRPr lang="en-US"/>
          </a:p>
        </p:txBody>
      </p:sp>
    </p:spTree>
    <p:extLst>
      <p:ext uri="{BB962C8B-B14F-4D97-AF65-F5344CB8AC3E}">
        <p14:creationId xmlns:p14="http://schemas.microsoft.com/office/powerpoint/2010/main" val="42460422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smtClean="0"/>
              <a:t>Cont</a:t>
            </a:r>
            <a:r>
              <a:rPr lang="en-US" baseline="0" dirty="0" smtClean="0"/>
              <a:t>….. </a:t>
            </a:r>
          </a:p>
          <a:p>
            <a:r>
              <a:rPr lang="en-US" baseline="0" dirty="0" smtClean="0"/>
              <a:t>The next link is for the CMS Price Transparency page.  Price Transparency was added to the ship menu last year. </a:t>
            </a:r>
          </a:p>
          <a:p>
            <a:r>
              <a:rPr lang="en-US" baseline="0" dirty="0" smtClean="0"/>
              <a:t>We have also included the 3RNet website for staffing assistance if that may be needed.  </a:t>
            </a:r>
          </a:p>
          <a:p>
            <a:r>
              <a:rPr lang="en-US" baseline="0" dirty="0" smtClean="0"/>
              <a:t>Lastly this is our Rural Spotlight Blog and we post all kinds of valuable information for our Rural providers and communities.  Check it out link and get signed up to receive blog posts, so you don’t miss any important information about what is going on in your Rural Community.  If there is something going on in your community and you think everyone should know,  send it to us and we will see about helping you spread the word.    </a:t>
            </a:r>
            <a:endParaRPr lang="en-US" dirty="0"/>
          </a:p>
        </p:txBody>
      </p:sp>
      <p:sp>
        <p:nvSpPr>
          <p:cNvPr id="4" name="Slide Number Placeholder 3"/>
          <p:cNvSpPr>
            <a:spLocks noGrp="1"/>
          </p:cNvSpPr>
          <p:nvPr>
            <p:ph type="sldNum" sz="quarter" idx="10"/>
          </p:nvPr>
        </p:nvSpPr>
        <p:spPr/>
        <p:txBody>
          <a:bodyPr/>
          <a:lstStyle/>
          <a:p>
            <a:fld id="{F67B4514-1993-4E5F-83AE-F4F034A40033}" type="slidenum">
              <a:rPr lang="en-US" smtClean="0"/>
              <a:t>22</a:t>
            </a:fld>
            <a:endParaRPr lang="en-US"/>
          </a:p>
        </p:txBody>
      </p:sp>
    </p:spTree>
    <p:extLst>
      <p:ext uri="{BB962C8B-B14F-4D97-AF65-F5344CB8AC3E}">
        <p14:creationId xmlns:p14="http://schemas.microsoft.com/office/powerpoint/2010/main" val="2296273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wanted to include a couple of additional resources that may be beneficial to you if you are also Critical Access Hospital.  </a:t>
            </a:r>
            <a:r>
              <a:rPr lang="en-US" baseline="0" dirty="0" err="1" smtClean="0"/>
              <a:t>Stroudwater</a:t>
            </a:r>
            <a:r>
              <a:rPr lang="en-US" baseline="0" dirty="0" smtClean="0"/>
              <a:t> has a wide variety of resources for your facility and they are included in the SHIP program so please check out there website and if there is anything you may be able to utilize please let us know and we will be happy to make that connection for you.</a:t>
            </a:r>
            <a:endParaRPr lang="en-US" dirty="0"/>
          </a:p>
        </p:txBody>
      </p:sp>
      <p:sp>
        <p:nvSpPr>
          <p:cNvPr id="4" name="Slide Number Placeholder 3"/>
          <p:cNvSpPr>
            <a:spLocks noGrp="1"/>
          </p:cNvSpPr>
          <p:nvPr>
            <p:ph type="sldNum" sz="quarter" idx="10"/>
          </p:nvPr>
        </p:nvSpPr>
        <p:spPr/>
        <p:txBody>
          <a:bodyPr/>
          <a:lstStyle/>
          <a:p>
            <a:fld id="{F67B4514-1993-4E5F-83AE-F4F034A40033}" type="slidenum">
              <a:rPr lang="en-US" smtClean="0"/>
              <a:t>23</a:t>
            </a:fld>
            <a:endParaRPr lang="en-US"/>
          </a:p>
        </p:txBody>
      </p:sp>
    </p:spTree>
    <p:extLst>
      <p:ext uri="{BB962C8B-B14F-4D97-AF65-F5344CB8AC3E}">
        <p14:creationId xmlns:p14="http://schemas.microsoft.com/office/powerpoint/2010/main" val="22167080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a:t>
            </a:r>
            <a:r>
              <a:rPr lang="en-US" baseline="0" dirty="0" smtClean="0"/>
              <a:t> good resource for your hospital is Warbird Consulting Partners, they have a wide variety of resources for your facility and they are included in the SHIP program also, so please check out there website and if there is anything you may be able to utilize please let us know and we will be happy to make that connection also. </a:t>
            </a:r>
          </a:p>
          <a:p>
            <a:endParaRPr lang="en-US" baseline="0" dirty="0" smtClean="0"/>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MBQIP (www.hrsa.gov/rural-health/rural-hospitals/mbqip) and (www.ruralcenter.org/resource-library/mbqip-measures) </a:t>
            </a:r>
          </a:p>
        </p:txBody>
      </p:sp>
      <p:sp>
        <p:nvSpPr>
          <p:cNvPr id="4" name="Slide Number Placeholder 3"/>
          <p:cNvSpPr>
            <a:spLocks noGrp="1"/>
          </p:cNvSpPr>
          <p:nvPr>
            <p:ph type="sldNum" sz="quarter" idx="10"/>
          </p:nvPr>
        </p:nvSpPr>
        <p:spPr/>
        <p:txBody>
          <a:bodyPr/>
          <a:lstStyle/>
          <a:p>
            <a:fld id="{F67B4514-1993-4E5F-83AE-F4F034A40033}" type="slidenum">
              <a:rPr lang="en-US" smtClean="0"/>
              <a:t>24</a:t>
            </a:fld>
            <a:endParaRPr lang="en-US"/>
          </a:p>
        </p:txBody>
      </p:sp>
    </p:spTree>
    <p:extLst>
      <p:ext uri="{BB962C8B-B14F-4D97-AF65-F5344CB8AC3E}">
        <p14:creationId xmlns:p14="http://schemas.microsoft.com/office/powerpoint/2010/main" val="5802411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bring</a:t>
            </a:r>
            <a:r>
              <a:rPr lang="en-US" baseline="0" dirty="0" smtClean="0"/>
              <a:t>s us to </a:t>
            </a:r>
            <a:r>
              <a:rPr lang="en-US" dirty="0" smtClean="0"/>
              <a:t>the contact information for our office.  Our amazing Chief,</a:t>
            </a:r>
            <a:r>
              <a:rPr lang="en-US" baseline="0" dirty="0" smtClean="0"/>
              <a:t> Sara Davenport,  and our amazing Rural Health Manager, Shirley Murphy and myself.  </a:t>
            </a:r>
            <a:r>
              <a:rPr lang="en-US" dirty="0" smtClean="0"/>
              <a:t>You</a:t>
            </a:r>
            <a:r>
              <a:rPr lang="en-US" baseline="0" dirty="0" smtClean="0"/>
              <a:t> can reach me by phone 573-751-6441  or email at ORHPC@health.mo.gov at any time.  I am happy to help and no question is a stupid question.  I would rather answer questions ahead of time than be in a situation after the fact </a:t>
            </a:r>
            <a:r>
              <a:rPr lang="en-US" baseline="0" dirty="0" smtClean="0">
                <a:sym typeface="Wingdings" panose="05000000000000000000" pitchFamily="2" charset="2"/>
              </a:rPr>
              <a:t> </a:t>
            </a:r>
            <a:endParaRPr lang="en-US" dirty="0"/>
          </a:p>
        </p:txBody>
      </p:sp>
      <p:sp>
        <p:nvSpPr>
          <p:cNvPr id="4" name="Slide Number Placeholder 3"/>
          <p:cNvSpPr>
            <a:spLocks noGrp="1"/>
          </p:cNvSpPr>
          <p:nvPr>
            <p:ph type="sldNum" sz="quarter" idx="10"/>
          </p:nvPr>
        </p:nvSpPr>
        <p:spPr/>
        <p:txBody>
          <a:bodyPr/>
          <a:lstStyle/>
          <a:p>
            <a:fld id="{F67B4514-1993-4E5F-83AE-F4F034A40033}" type="slidenum">
              <a:rPr lang="en-US" smtClean="0"/>
              <a:t>25</a:t>
            </a:fld>
            <a:endParaRPr lang="en-US"/>
          </a:p>
        </p:txBody>
      </p:sp>
    </p:spTree>
    <p:extLst>
      <p:ext uri="{BB962C8B-B14F-4D97-AF65-F5344CB8AC3E}">
        <p14:creationId xmlns:p14="http://schemas.microsoft.com/office/powerpoint/2010/main" val="41341383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questions do you have? Please use the raise your hand feature or type in the chat</a:t>
            </a:r>
            <a:r>
              <a:rPr lang="en-US" baseline="0" dirty="0" smtClean="0"/>
              <a:t> box to ask questions and I will be happy to get those answered for you!</a:t>
            </a:r>
            <a:endParaRPr lang="en-US" dirty="0"/>
          </a:p>
        </p:txBody>
      </p:sp>
      <p:sp>
        <p:nvSpPr>
          <p:cNvPr id="4" name="Slide Number Placeholder 3"/>
          <p:cNvSpPr>
            <a:spLocks noGrp="1"/>
          </p:cNvSpPr>
          <p:nvPr>
            <p:ph type="sldNum" sz="quarter" idx="10"/>
          </p:nvPr>
        </p:nvSpPr>
        <p:spPr/>
        <p:txBody>
          <a:bodyPr/>
          <a:lstStyle/>
          <a:p>
            <a:fld id="{F67B4514-1993-4E5F-83AE-F4F034A40033}" type="slidenum">
              <a:rPr lang="en-US" smtClean="0"/>
              <a:t>26</a:t>
            </a:fld>
            <a:endParaRPr lang="en-US"/>
          </a:p>
        </p:txBody>
      </p:sp>
    </p:spTree>
    <p:extLst>
      <p:ext uri="{BB962C8B-B14F-4D97-AF65-F5344CB8AC3E}">
        <p14:creationId xmlns:p14="http://schemas.microsoft.com/office/powerpoint/2010/main" val="17198275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have no</a:t>
            </a:r>
            <a:r>
              <a:rPr lang="en-US" baseline="0" dirty="0" smtClean="0"/>
              <a:t> further questions,  we will close the SHIP Kick off webinar now,  enjoy your day and thank you joining us!</a:t>
            </a:r>
            <a:endParaRPr lang="en-US" dirty="0"/>
          </a:p>
        </p:txBody>
      </p:sp>
      <p:sp>
        <p:nvSpPr>
          <p:cNvPr id="4" name="Slide Number Placeholder 3"/>
          <p:cNvSpPr>
            <a:spLocks noGrp="1"/>
          </p:cNvSpPr>
          <p:nvPr>
            <p:ph type="sldNum" sz="quarter" idx="10"/>
          </p:nvPr>
        </p:nvSpPr>
        <p:spPr/>
        <p:txBody>
          <a:bodyPr/>
          <a:lstStyle/>
          <a:p>
            <a:fld id="{E634932F-6170-402A-9545-7A8EF839B6D6}" type="slidenum">
              <a:rPr lang="en-US" smtClean="0"/>
              <a:t>27</a:t>
            </a:fld>
            <a:endParaRPr lang="en-US"/>
          </a:p>
        </p:txBody>
      </p:sp>
    </p:spTree>
    <p:extLst>
      <p:ext uri="{BB962C8B-B14F-4D97-AF65-F5344CB8AC3E}">
        <p14:creationId xmlns:p14="http://schemas.microsoft.com/office/powerpoint/2010/main" val="3554579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just to inform you that the SHIP program</a:t>
            </a:r>
            <a:r>
              <a:rPr lang="en-US" baseline="0" dirty="0" smtClean="0"/>
              <a:t> is funded by Health Resources and Services Administration also known as HRSA.</a:t>
            </a:r>
            <a:endParaRPr lang="en-US" dirty="0"/>
          </a:p>
        </p:txBody>
      </p:sp>
      <p:sp>
        <p:nvSpPr>
          <p:cNvPr id="4" name="Slide Number Placeholder 3"/>
          <p:cNvSpPr>
            <a:spLocks noGrp="1"/>
          </p:cNvSpPr>
          <p:nvPr>
            <p:ph type="sldNum" sz="quarter" idx="10"/>
          </p:nvPr>
        </p:nvSpPr>
        <p:spPr/>
        <p:txBody>
          <a:bodyPr/>
          <a:lstStyle/>
          <a:p>
            <a:fld id="{F67B4514-1993-4E5F-83AE-F4F034A40033}" type="slidenum">
              <a:rPr lang="en-US" smtClean="0"/>
              <a:t>3</a:t>
            </a:fld>
            <a:endParaRPr lang="en-US"/>
          </a:p>
        </p:txBody>
      </p:sp>
    </p:spTree>
    <p:extLst>
      <p:ext uri="{BB962C8B-B14F-4D97-AF65-F5344CB8AC3E}">
        <p14:creationId xmlns:p14="http://schemas.microsoft.com/office/powerpoint/2010/main" val="1514695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What is SHIP?  SHIP is The Small Rural Hospital Improvement Program (SHIP) administered by the Department of Health and Senior Services (DHSS)  and is supported by the U.S. Department of Health and Human Services, Health Resources and Services Administration also</a:t>
            </a:r>
            <a:r>
              <a:rPr lang="en-US" sz="1200" baseline="0" dirty="0" smtClean="0">
                <a:solidFill>
                  <a:schemeClr val="tx1"/>
                </a:solidFill>
              </a:rPr>
              <a:t> know as </a:t>
            </a:r>
            <a:r>
              <a:rPr lang="en-US" sz="1200" dirty="0" smtClean="0">
                <a:solidFill>
                  <a:schemeClr val="tx1"/>
                </a:solidFill>
              </a:rPr>
              <a:t>(HRSA) along with the Federal Office of Rural Health Policy also known as (FORHP).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endParaRPr>
          </a:p>
          <a:p>
            <a:r>
              <a:rPr lang="en-US" dirty="0" smtClean="0"/>
              <a:t>SHIP</a:t>
            </a:r>
            <a:r>
              <a:rPr lang="en-US" baseline="0" dirty="0" smtClean="0"/>
              <a:t> </a:t>
            </a:r>
            <a:r>
              <a:rPr lang="en-US" baseline="0" dirty="0" smtClean="0"/>
              <a:t>is designed </a:t>
            </a:r>
            <a:r>
              <a:rPr lang="en-US" baseline="0" dirty="0" smtClean="0"/>
              <a:t>to assist eligible hospitals in meeting the cost of implementing data systems and participating in improving the value and quality to health care. </a:t>
            </a:r>
          </a:p>
          <a:p>
            <a:r>
              <a:rPr lang="en-US" baseline="0" dirty="0" smtClean="0"/>
              <a:t>At the bottom of the page we have provided </a:t>
            </a:r>
            <a:r>
              <a:rPr lang="en-US" baseline="0" dirty="0" smtClean="0"/>
              <a:t>the </a:t>
            </a:r>
            <a:r>
              <a:rPr lang="en-US" baseline="0" dirty="0" smtClean="0"/>
              <a:t>link to the Missouri </a:t>
            </a:r>
            <a:r>
              <a:rPr lang="en-US" baseline="0" dirty="0" smtClean="0"/>
              <a:t>SHIP webpage </a:t>
            </a:r>
            <a:r>
              <a:rPr lang="en-US" baseline="0" dirty="0" smtClean="0"/>
              <a:t>for reference in the future</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67B4514-1993-4E5F-83AE-F4F034A40033}" type="slidenum">
              <a:rPr lang="en-US" smtClean="0"/>
              <a:t>4</a:t>
            </a:fld>
            <a:endParaRPr lang="en-US"/>
          </a:p>
        </p:txBody>
      </p:sp>
    </p:spTree>
    <p:extLst>
      <p:ext uri="{BB962C8B-B14F-4D97-AF65-F5344CB8AC3E}">
        <p14:creationId xmlns:p14="http://schemas.microsoft.com/office/powerpoint/2010/main" val="1102427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Let’s talk about allowable investment </a:t>
            </a:r>
            <a:r>
              <a:rPr lang="en-US" baseline="0" dirty="0" err="1" smtClean="0"/>
              <a:t>activites</a:t>
            </a:r>
            <a:r>
              <a:rPr lang="en-US" baseline="0" dirty="0" smtClean="0"/>
              <a:t>. In the SHIP program, each hospital must select which allowable investments they wish to spend there funds on. There are three categories of Investments to choose from.  Those categories are: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457200" indent="-457200">
              <a:buFont typeface="Arial" panose="020B0604020202020204" pitchFamily="34" charset="0"/>
              <a:buChar char="•"/>
            </a:pPr>
            <a:r>
              <a:rPr lang="en-US" baseline="0" dirty="0" smtClean="0"/>
              <a:t>Value Based Payment (VBP) – which includes Quality Reporting Data Collection training or software, HCAHPS, Efficiency or Quality Improvement training,  Provider Based clinic quality measures </a:t>
            </a:r>
            <a:r>
              <a:rPr lang="en-US" baseline="0" dirty="0" smtClean="0"/>
              <a:t>education and </a:t>
            </a:r>
            <a:r>
              <a:rPr lang="en-US" sz="1200" dirty="0" smtClean="0">
                <a:solidFill>
                  <a:schemeClr val="tx1"/>
                </a:solidFill>
              </a:rPr>
              <a:t>Alternative Payment Model and Quality Payment Program Training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smtClean="0">
                <a:solidFill>
                  <a:schemeClr val="tx1"/>
                </a:solidFill>
              </a:rPr>
              <a:t>Accountable Care  or Shared Savings (ACO)–  which includes </a:t>
            </a:r>
            <a:r>
              <a:rPr lang="en-US" sz="1200" dirty="0" smtClean="0">
                <a:solidFill>
                  <a:schemeClr val="tx1"/>
                </a:solidFill>
              </a:rPr>
              <a:t>Computerized Provider Order Entry Implementation, Pharmacy Training, Population Health,  Social Determinates, Quality Improvements, Systems Performance Training, Telehealth and Mobile Health, Community Para </a:t>
            </a:r>
            <a:r>
              <a:rPr lang="en-US" sz="1200" dirty="0" smtClean="0">
                <a:solidFill>
                  <a:schemeClr val="tx1"/>
                </a:solidFill>
              </a:rPr>
              <a:t>medicine</a:t>
            </a:r>
            <a:r>
              <a:rPr lang="en-US" sz="1200" baseline="0" dirty="0" smtClean="0">
                <a:solidFill>
                  <a:schemeClr val="tx1"/>
                </a:solidFill>
              </a:rPr>
              <a:t> and</a:t>
            </a:r>
            <a:r>
              <a:rPr lang="en-US" sz="1200" dirty="0" smtClean="0">
                <a:solidFill>
                  <a:schemeClr val="tx1"/>
                </a:solidFill>
              </a:rPr>
              <a:t> </a:t>
            </a:r>
            <a:r>
              <a:rPr lang="en-US" sz="1200" dirty="0" smtClean="0">
                <a:solidFill>
                  <a:schemeClr val="tx1"/>
                </a:solidFill>
              </a:rPr>
              <a:t>HIT Training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smtClean="0">
                <a:solidFill>
                  <a:schemeClr val="tx1"/>
                </a:solidFill>
              </a:rPr>
              <a:t>Payment Bundling (PB) or Prospective Payment system (PPS) –</a:t>
            </a:r>
            <a:r>
              <a:rPr lang="en-US" sz="1200" dirty="0" smtClean="0">
                <a:solidFill>
                  <a:schemeClr val="tx1"/>
                </a:solidFill>
              </a:rPr>
              <a:t> Which includes ICD-10 Software, ICD-10 Training,  Efficiency or Quality Improvement,  S-10 Cost Reporting </a:t>
            </a:r>
            <a:r>
              <a:rPr lang="en-US" sz="1200" dirty="0" smtClean="0">
                <a:solidFill>
                  <a:schemeClr val="tx1"/>
                </a:solidFill>
              </a:rPr>
              <a:t>Training</a:t>
            </a:r>
            <a:r>
              <a:rPr lang="en-US" sz="1200" baseline="0" dirty="0" smtClean="0">
                <a:solidFill>
                  <a:schemeClr val="tx1"/>
                </a:solidFill>
              </a:rPr>
              <a:t> and </a:t>
            </a:r>
            <a:r>
              <a:rPr lang="en-US" sz="1200" dirty="0" smtClean="0">
                <a:solidFill>
                  <a:schemeClr val="tx1"/>
                </a:solidFill>
              </a:rPr>
              <a:t>Price </a:t>
            </a:r>
            <a:r>
              <a:rPr lang="en-US" sz="1200" dirty="0" smtClean="0">
                <a:solidFill>
                  <a:schemeClr val="tx1"/>
                </a:solidFill>
              </a:rPr>
              <a:t>Transparency training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Examples</a:t>
            </a:r>
            <a:r>
              <a:rPr lang="en-US" baseline="0" dirty="0" smtClean="0"/>
              <a:t> of each investment activity can be found on the National Rural Health Resource Center web page: </a:t>
            </a:r>
            <a:endParaRPr lang="en-US"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The </a:t>
            </a:r>
            <a:r>
              <a:rPr lang="en-US" baseline="0" dirty="0" smtClean="0"/>
              <a:t>Small Rural Hospital Investment Activity Examples for FY23, should have been provided to you during the application process.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chemeClr val="tx1"/>
                </a:solidFill>
              </a:rPr>
              <a:t>That</a:t>
            </a:r>
            <a:r>
              <a:rPr lang="en-US" sz="1200" baseline="0" dirty="0" smtClean="0">
                <a:solidFill>
                  <a:schemeClr val="tx1"/>
                </a:solidFill>
              </a:rPr>
              <a:t> brings us to our new best friend, The Allowable Investment Resources. </a:t>
            </a:r>
            <a:endParaRPr lang="en-US" sz="1200" dirty="0" smtClean="0">
              <a:solidFill>
                <a:schemeClr val="tx1"/>
              </a:solidFill>
            </a:endParaRPr>
          </a:p>
        </p:txBody>
      </p:sp>
      <p:sp>
        <p:nvSpPr>
          <p:cNvPr id="4" name="Slide Number Placeholder 3"/>
          <p:cNvSpPr>
            <a:spLocks noGrp="1"/>
          </p:cNvSpPr>
          <p:nvPr>
            <p:ph type="sldNum" sz="quarter" idx="10"/>
          </p:nvPr>
        </p:nvSpPr>
        <p:spPr/>
        <p:txBody>
          <a:bodyPr/>
          <a:lstStyle/>
          <a:p>
            <a:fld id="{F67B4514-1993-4E5F-83AE-F4F034A40033}" type="slidenum">
              <a:rPr lang="en-US" smtClean="0"/>
              <a:t>5</a:t>
            </a:fld>
            <a:endParaRPr lang="en-US"/>
          </a:p>
        </p:txBody>
      </p:sp>
    </p:spTree>
    <p:extLst>
      <p:ext uri="{BB962C8B-B14F-4D97-AF65-F5344CB8AC3E}">
        <p14:creationId xmlns:p14="http://schemas.microsoft.com/office/powerpoint/2010/main" val="799870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The Allowable Investments Search Tool, will allow you to input any questioned expenditure into the search bar to find out if your selection is allowable.  When searching sometimes you can start very specific and </a:t>
            </a:r>
            <a:r>
              <a:rPr lang="en-US" baseline="0" dirty="0" smtClean="0"/>
              <a:t>then go broad if you are not finding what you </a:t>
            </a:r>
            <a:r>
              <a:rPr lang="en-US" baseline="0" smtClean="0"/>
              <a:t>are looking for, </a:t>
            </a:r>
            <a:r>
              <a:rPr lang="en-US" baseline="0" dirty="0" smtClean="0"/>
              <a:t>I am always happy to help also!   You will also get a pdf version of the Allowable Investment document, I would highly suggest to scroll through all the pages to become familiar with the categories. I find that there is often an unexpected ways for your investment to be allowable as well as things that you were not aware of that would be allowable.  </a:t>
            </a:r>
          </a:p>
          <a:p>
            <a:endParaRPr lang="en-US" baseline="0" dirty="0" smtClean="0"/>
          </a:p>
          <a:p>
            <a:r>
              <a:rPr lang="en-US" baseline="0" dirty="0" smtClean="0"/>
              <a:t>Of course, always feel free to reach out to us for any questions and keep in mind that trainings should be approved in advance and cannot be for management. </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634932F-6170-402A-9545-7A8EF839B6D6}" type="slidenum">
              <a:rPr lang="en-US" smtClean="0"/>
              <a:t>6</a:t>
            </a:fld>
            <a:endParaRPr lang="en-US"/>
          </a:p>
        </p:txBody>
      </p:sp>
    </p:spTree>
    <p:extLst>
      <p:ext uri="{BB962C8B-B14F-4D97-AF65-F5344CB8AC3E}">
        <p14:creationId xmlns:p14="http://schemas.microsoft.com/office/powerpoint/2010/main" val="2218187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year was a competitive grant year and HRSA has some new SHIP priorities depending on your facility type. These priorities mean, that you </a:t>
            </a:r>
            <a:r>
              <a:rPr lang="en-US" sz="1200" b="1" kern="1200" dirty="0" smtClean="0">
                <a:solidFill>
                  <a:schemeClr val="tx1"/>
                </a:solidFill>
                <a:effectLst/>
                <a:latin typeface="+mn-lt"/>
                <a:ea typeface="+mn-ea"/>
                <a:cs typeface="+mn-cs"/>
              </a:rPr>
              <a:t>must</a:t>
            </a:r>
            <a:r>
              <a:rPr lang="en-US" sz="1200" kern="1200" dirty="0" smtClean="0">
                <a:solidFill>
                  <a:schemeClr val="tx1"/>
                </a:solidFill>
                <a:effectLst/>
                <a:latin typeface="+mn-lt"/>
                <a:ea typeface="+mn-ea"/>
                <a:cs typeface="+mn-cs"/>
              </a:rPr>
              <a:t> prioritize these activities before selecting any other allowable investment activity.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 are Critical Access Hospital, you have two priorities.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First</a:t>
            </a:r>
            <a:r>
              <a:rPr lang="en-US" sz="1200" kern="1200" baseline="0" dirty="0" smtClean="0">
                <a:solidFill>
                  <a:schemeClr val="tx1"/>
                </a:solidFill>
                <a:effectLst/>
                <a:latin typeface="+mn-lt"/>
                <a:ea typeface="+mn-ea"/>
                <a:cs typeface="+mn-cs"/>
              </a:rPr>
              <a:t> would </a:t>
            </a:r>
            <a:r>
              <a:rPr lang="en-US" sz="1200" kern="1200" dirty="0" smtClean="0">
                <a:solidFill>
                  <a:schemeClr val="tx1"/>
                </a:solidFill>
                <a:effectLst/>
                <a:latin typeface="+mn-lt"/>
                <a:ea typeface="+mn-ea"/>
                <a:cs typeface="+mn-cs"/>
              </a:rPr>
              <a:t>MBQIP data reporting. I will provide some additional resources about MBQIP reporting also.  We also have a flex program to assist with MBQIP data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reporting.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next priority for Critical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Access Hospitals and NON Critical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Access Hospitals alike is ICD-11 readiness. You will recall attesting to the understanding that ICD-11 will roll out with in the next 5 years.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All hospitals </a:t>
            </a:r>
            <a:r>
              <a:rPr lang="en-US" sz="1200" b="1" kern="1200" dirty="0" smtClean="0">
                <a:solidFill>
                  <a:schemeClr val="tx1"/>
                </a:solidFill>
                <a:effectLst/>
                <a:latin typeface="+mn-lt"/>
                <a:ea typeface="+mn-ea"/>
                <a:cs typeface="+mn-cs"/>
              </a:rPr>
              <a:t>must</a:t>
            </a:r>
            <a:r>
              <a:rPr lang="en-US" sz="1200" kern="1200" dirty="0" smtClean="0">
                <a:solidFill>
                  <a:schemeClr val="tx1"/>
                </a:solidFill>
                <a:effectLst/>
                <a:latin typeface="+mn-lt"/>
                <a:ea typeface="+mn-ea"/>
                <a:cs typeface="+mn-cs"/>
              </a:rPr>
              <a:t> prioritize ICD-11 coding readiness and/or the implementation those activities.</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634932F-6170-402A-9545-7A8EF839B6D6}" type="slidenum">
              <a:rPr lang="en-US" smtClean="0"/>
              <a:t>7</a:t>
            </a:fld>
            <a:endParaRPr lang="en-US"/>
          </a:p>
        </p:txBody>
      </p:sp>
    </p:spTree>
    <p:extLst>
      <p:ext uri="{BB962C8B-B14F-4D97-AF65-F5344CB8AC3E}">
        <p14:creationId xmlns:p14="http://schemas.microsoft.com/office/powerpoint/2010/main" val="3869382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“ICD-11 Readiness” indicates that a facility, system or otherwise, is preparing (or has prepared) for a transition to a new system of medical coding with the intent to maintain an accurate billing systems. </a:t>
            </a:r>
          </a:p>
          <a:p>
            <a:r>
              <a:rPr lang="en-US" sz="1200" kern="1200" dirty="0" smtClean="0">
                <a:solidFill>
                  <a:schemeClr val="tx1"/>
                </a:solidFill>
                <a:effectLst/>
                <a:latin typeface="+mn-lt"/>
                <a:ea typeface="+mn-ea"/>
                <a:cs typeface="+mn-cs"/>
              </a:rPr>
              <a:t>The current understanding and expectation is that the official announcement and implementation requirements will occur during the FY23-FY27 grant cycle and therefor the readiness priority is to allow hospitals to begin the transition process in advance.</a:t>
            </a:r>
          </a:p>
          <a:p>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You may already be considered ICD-11 ready or be on your way to readiness if you plan</a:t>
            </a:r>
            <a:r>
              <a:rPr lang="en-US" sz="1200" kern="1200" baseline="0" dirty="0" smtClean="0">
                <a:solidFill>
                  <a:schemeClr val="tx1"/>
                </a:solidFill>
                <a:effectLst/>
                <a:latin typeface="+mn-lt"/>
                <a:ea typeface="+mn-ea"/>
                <a:cs typeface="+mn-cs"/>
              </a:rPr>
              <a:t> to or have begun or implemented any of the following</a:t>
            </a:r>
            <a:r>
              <a:rPr lang="en-US" sz="1200" kern="120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you have selected and ICD-10 investment activity in FY23</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you have implemented computer software upgrades to support a future transition to ICD-11. This can be operating systems or specific coding systems.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you have transitioned to an online coding system that will automatically make ICD-11 available when appropriate.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you have upgraded or implemented telehealth software and hardware to take advantage of new/updated ICD-11 codes for telehealth</a:t>
            </a:r>
            <a:r>
              <a:rPr lang="en-US" sz="1200" kern="1200" baseline="0" dirty="0" smtClean="0">
                <a:solidFill>
                  <a:schemeClr val="tx1"/>
                </a:solidFill>
                <a:effectLst/>
                <a:latin typeface="+mn-lt"/>
                <a:ea typeface="+mn-ea"/>
                <a:cs typeface="+mn-cs"/>
              </a:rPr>
              <a:t> and or </a:t>
            </a:r>
            <a:r>
              <a:rPr lang="en-US" sz="1200" kern="1200" dirty="0" err="1" smtClean="0">
                <a:solidFill>
                  <a:schemeClr val="tx1"/>
                </a:solidFill>
                <a:effectLst/>
                <a:latin typeface="+mn-lt"/>
                <a:ea typeface="+mn-ea"/>
                <a:cs typeface="+mn-cs"/>
              </a:rPr>
              <a:t>telemedical</a:t>
            </a:r>
            <a:r>
              <a:rPr lang="en-US" sz="1200" kern="1200" dirty="0" smtClean="0">
                <a:solidFill>
                  <a:schemeClr val="tx1"/>
                </a:solidFill>
                <a:effectLst/>
                <a:latin typeface="+mn-lt"/>
                <a:ea typeface="+mn-ea"/>
                <a:cs typeface="+mn-cs"/>
              </a:rPr>
              <a:t> services.</a:t>
            </a:r>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r>
              <a:rPr lang="en-US" sz="1200" kern="1200" dirty="0" err="1" smtClean="0">
                <a:solidFill>
                  <a:schemeClr val="tx1"/>
                </a:solidFill>
                <a:effectLst/>
                <a:latin typeface="+mn-lt"/>
                <a:ea typeface="+mn-ea"/>
                <a:cs typeface="+mn-cs"/>
              </a:rPr>
              <a:t>Cont</a:t>
            </a:r>
            <a:r>
              <a:rPr lang="en-US" sz="1200" kern="1200" baseline="0" dirty="0" smtClean="0">
                <a:solidFill>
                  <a:schemeClr val="tx1"/>
                </a:solidFill>
                <a:effectLst/>
                <a:latin typeface="+mn-lt"/>
                <a:ea typeface="+mn-ea"/>
                <a:cs typeface="+mn-cs"/>
              </a:rPr>
              <a:t> to next slide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634932F-6170-402A-9545-7A8EF839B6D6}" type="slidenum">
              <a:rPr lang="en-US" smtClean="0"/>
              <a:t>8</a:t>
            </a:fld>
            <a:endParaRPr lang="en-US"/>
          </a:p>
        </p:txBody>
      </p:sp>
    </p:spTree>
    <p:extLst>
      <p:ext uri="{BB962C8B-B14F-4D97-AF65-F5344CB8AC3E}">
        <p14:creationId xmlns:p14="http://schemas.microsoft.com/office/powerpoint/2010/main" val="1336974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“ICD-11 Readiness” indicates that a facility, system or otherwise, is preparing (or has prepared) for a transition to a new system of medical coding with the intent to maintain accurate billing systems. </a:t>
            </a:r>
          </a:p>
          <a:p>
            <a:r>
              <a:rPr lang="en-US" sz="1200" kern="1200" dirty="0" smtClean="0">
                <a:solidFill>
                  <a:schemeClr val="tx1"/>
                </a:solidFill>
                <a:effectLst/>
                <a:latin typeface="+mn-lt"/>
                <a:ea typeface="+mn-ea"/>
                <a:cs typeface="+mn-cs"/>
              </a:rPr>
              <a:t>The current understanding and expectation is that an official announcements and implementation requirements will occur during the FY23-FY27 grant cycle and thus the readiness priority is to allow hospitals to begin the transition process in advance.</a:t>
            </a:r>
          </a:p>
          <a:p>
            <a:pPr marL="0" indent="0">
              <a:buFont typeface="Arial" panose="020B0604020202020204" pitchFamily="34" charset="0"/>
              <a:buNone/>
            </a:pPr>
            <a:r>
              <a:rPr lang="en-US" sz="1200" kern="1200" dirty="0" smtClean="0">
                <a:solidFill>
                  <a:schemeClr val="tx1"/>
                </a:solidFill>
                <a:effectLst/>
                <a:latin typeface="+mn-lt"/>
                <a:ea typeface="+mn-ea"/>
                <a:cs typeface="+mn-cs"/>
              </a:rPr>
              <a:t>You may already be considered ICD-11 ready or be on your way to readiness if you plan</a:t>
            </a:r>
            <a:r>
              <a:rPr lang="en-US" sz="1200" kern="1200" baseline="0" dirty="0" smtClean="0">
                <a:solidFill>
                  <a:schemeClr val="tx1"/>
                </a:solidFill>
                <a:effectLst/>
                <a:latin typeface="+mn-lt"/>
                <a:ea typeface="+mn-ea"/>
                <a:cs typeface="+mn-cs"/>
              </a:rPr>
              <a:t> to or have begun or implemented any of the following</a:t>
            </a:r>
            <a:r>
              <a:rPr lang="en-US" sz="1200" kern="120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you have implemented a training related to the Social Determinants of Health and/or Population Health Training (with the intent to use new ICD-11 or Z-codes).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you have undergone an efficiency or QI training to train staff on implementing ICD-11 plans and initiatives to minimize impact to patients and staff.</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you have provided trainings that update and/or computerized hospital policies and procedure to prepare for ICD-11. Compliance with the ICD-11 priority may be as simple as identifying an existing expense as one that can be used for ICD-11 readiness.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you plan to or will utilize SHIP funds at any point during the FY23 grant period for ICD-11 preparedness. </a:t>
            </a:r>
          </a:p>
          <a:p>
            <a:endParaRPr lang="en-US" dirty="0"/>
          </a:p>
        </p:txBody>
      </p:sp>
      <p:sp>
        <p:nvSpPr>
          <p:cNvPr id="4" name="Slide Number Placeholder 3"/>
          <p:cNvSpPr>
            <a:spLocks noGrp="1"/>
          </p:cNvSpPr>
          <p:nvPr>
            <p:ph type="sldNum" sz="quarter" idx="10"/>
          </p:nvPr>
        </p:nvSpPr>
        <p:spPr/>
        <p:txBody>
          <a:bodyPr/>
          <a:lstStyle/>
          <a:p>
            <a:fld id="{E634932F-6170-402A-9545-7A8EF839B6D6}" type="slidenum">
              <a:rPr lang="en-US" smtClean="0"/>
              <a:t>9</a:t>
            </a:fld>
            <a:endParaRPr lang="en-US"/>
          </a:p>
        </p:txBody>
      </p:sp>
    </p:spTree>
    <p:extLst>
      <p:ext uri="{BB962C8B-B14F-4D97-AF65-F5344CB8AC3E}">
        <p14:creationId xmlns:p14="http://schemas.microsoft.com/office/powerpoint/2010/main" val="3304436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59209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504344"/>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581192" y="1294249"/>
            <a:ext cx="11029615" cy="45645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7/12/2023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c.gov/dhdsp/evaluation_resources/guides/writing-smart-objectives.htm"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mailto:ORHPCinfo@health.mo.gov"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mailto:ORHPCinfo@health.mo.gov"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missouribuys.mo.gov/"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hyperlink" Target="mailto:MissouriBUYS@mo.gov"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mailto:ORHPCinfo@health.mo.gov"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6.jpg"/></Relationships>
</file>

<file path=ppt/slides/_rels/slide21.xml.rels><?xml version="1.0" encoding="UTF-8" standalone="yes"?>
<Relationships xmlns="http://schemas.openxmlformats.org/package/2006/relationships"><Relationship Id="rId3" Type="http://schemas.openxmlformats.org/officeDocument/2006/relationships/hyperlink" Target="https://health.mo.gov/living/families/ruralhealth/"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hyperlink" Target="https://www.ruralcenter.org/ship/allowable-investments/accountable-care-organizations" TargetMode="External"/><Relationship Id="rId5" Type="http://schemas.openxmlformats.org/officeDocument/2006/relationships/hyperlink" Target="https://www.ruralcenter.org/ship/allowable-investments/value-based-purchasing" TargetMode="External"/><Relationship Id="rId4" Type="http://schemas.openxmlformats.org/officeDocument/2006/relationships/hyperlink" Target="https://www.ruralcenter.org/ship/allowable-investments/search-too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3rnet.org/" TargetMode="External"/><Relationship Id="rId3" Type="http://schemas.openxmlformats.org/officeDocument/2006/relationships/hyperlink" Target="https://health.mo.gov/living/families/ruralhealth/ship.php" TargetMode="External"/><Relationship Id="rId7" Type="http://schemas.openxmlformats.org/officeDocument/2006/relationships/hyperlink" Target="http://www.ruralcenter.org/resource-library/mbqip-measures"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hyperlink" Target="http://www.hrsa.gov/rural-health/rural-hospitals/mbqip" TargetMode="External"/><Relationship Id="rId5" Type="http://schemas.openxmlformats.org/officeDocument/2006/relationships/hyperlink" Target="https://www.ruralcenter.org/ship/allowable-investments/payment-bundling" TargetMode="External"/><Relationship Id="rId4" Type="http://schemas.openxmlformats.org/officeDocument/2006/relationships/hyperlink" Target="https://www.cms.gov/hospital-price-transparency" TargetMode="External"/><Relationship Id="rId9" Type="http://schemas.openxmlformats.org/officeDocument/2006/relationships/hyperlink" Target="https://ruralhealthinfocenter.health.mo.gov/"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stroudwater.com/" TargetMode="External"/><Relationship Id="rId3" Type="http://schemas.openxmlformats.org/officeDocument/2006/relationships/image" Target="../media/image7.png"/><Relationship Id="rId7" Type="http://schemas.openxmlformats.org/officeDocument/2006/relationships/hyperlink" Target="mailto:mzook@stroudwater.com"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hyperlink" Target="mailto:cbishop@stroudwater.com" TargetMode="External"/><Relationship Id="rId5" Type="http://schemas.openxmlformats.org/officeDocument/2006/relationships/hyperlink" Target="mailto:lcorcoran@stroudwater.com" TargetMode="External"/><Relationship Id="rId4" Type="http://schemas.openxmlformats.org/officeDocument/2006/relationships/hyperlink" Target="mailto:cwilber@stroudwater.com"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6.xml"/><Relationship Id="rId5" Type="http://schemas.openxmlformats.org/officeDocument/2006/relationships/hyperlink" Target="https://warbirdconsulting.com/" TargetMode="External"/><Relationship Id="rId4" Type="http://schemas.openxmlformats.org/officeDocument/2006/relationships/hyperlink" Target="mailto:jbehn@warbirdcp.com"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ORHPCinfo@health.mo.gov" TargetMode="External"/><Relationship Id="rId7"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hyperlink" Target="https://ruralhealthinfocenter.health.mo.gov/" TargetMode="External"/><Relationship Id="rId5" Type="http://schemas.openxmlformats.org/officeDocument/2006/relationships/hyperlink" Target="https://health.mo.gov/living/families/ruralhealth/rural-health-hospitals.php" TargetMode="External"/><Relationship Id="rId4" Type="http://schemas.openxmlformats.org/officeDocument/2006/relationships/hyperlink" Target="https://health.mo.gov/living/families/ruralhealth/"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health.mo.gov/living/families/ruralhealth/ship.php"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s://www.ruralcenter.org/programs/ship/allowable-investments/search-too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hrsa.gov/rural-health/rural-hospitals/mbqip"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497841"/>
            <a:ext cx="11245049" cy="1812222"/>
          </a:xfrm>
        </p:spPr>
        <p:txBody>
          <a:bodyPr>
            <a:noAutofit/>
          </a:bodyPr>
          <a:lstStyle/>
          <a:p>
            <a:pPr algn="ctr"/>
            <a:r>
              <a:rPr lang="en-US" sz="4000" dirty="0"/>
              <a:t>Missouri </a:t>
            </a:r>
            <a:r>
              <a:rPr lang="en-US" sz="4000" dirty="0" smtClean="0"/>
              <a:t>Small </a:t>
            </a:r>
            <a:r>
              <a:rPr lang="en-US" sz="4000" dirty="0"/>
              <a:t>Rural Hospital Improvement </a:t>
            </a:r>
            <a:r>
              <a:rPr lang="en-US" sz="4000" dirty="0" smtClean="0"/>
              <a:t>Program</a:t>
            </a:r>
            <a:r>
              <a:rPr lang="en-US" sz="3200" dirty="0"/>
              <a:t/>
            </a:r>
            <a:br>
              <a:rPr lang="en-US" sz="3200" dirty="0"/>
            </a:br>
            <a:endParaRPr lang="en-US" sz="3200" dirty="0"/>
          </a:p>
        </p:txBody>
      </p:sp>
      <p:sp>
        <p:nvSpPr>
          <p:cNvPr id="3" name="Subtitle 2"/>
          <p:cNvSpPr>
            <a:spLocks noGrp="1"/>
          </p:cNvSpPr>
          <p:nvPr>
            <p:ph type="subTitle" idx="1"/>
          </p:nvPr>
        </p:nvSpPr>
        <p:spPr/>
        <p:txBody>
          <a:bodyPr>
            <a:normAutofit/>
          </a:bodyPr>
          <a:lstStyle/>
          <a:p>
            <a:pPr algn="ctr"/>
            <a:r>
              <a:rPr lang="en-US" sz="2400" dirty="0" smtClean="0"/>
              <a:t>FY23: </a:t>
            </a:r>
            <a:r>
              <a:rPr lang="en-US" sz="2400" dirty="0"/>
              <a:t>June 1, </a:t>
            </a:r>
            <a:r>
              <a:rPr lang="en-US" sz="2400" dirty="0" smtClean="0"/>
              <a:t>2023 </a:t>
            </a:r>
            <a:r>
              <a:rPr lang="en-US" sz="2400" dirty="0"/>
              <a:t>– May 31, </a:t>
            </a:r>
            <a:r>
              <a:rPr lang="en-US" sz="2400" dirty="0" smtClean="0"/>
              <a:t>2024</a:t>
            </a:r>
            <a:endParaRPr lang="en-US" sz="2400" dirty="0"/>
          </a:p>
        </p:txBody>
      </p:sp>
      <p:sp>
        <p:nvSpPr>
          <p:cNvPr id="4" name="TextBox 3"/>
          <p:cNvSpPr txBox="1"/>
          <p:nvPr/>
        </p:nvSpPr>
        <p:spPr>
          <a:xfrm>
            <a:off x="792480" y="3665913"/>
            <a:ext cx="6946669" cy="1938992"/>
          </a:xfrm>
          <a:prstGeom prst="rect">
            <a:avLst/>
          </a:prstGeom>
          <a:noFill/>
        </p:spPr>
        <p:txBody>
          <a:bodyPr wrap="square" rtlCol="0">
            <a:spAutoFit/>
          </a:bodyPr>
          <a:lstStyle/>
          <a:p>
            <a:r>
              <a:rPr lang="en-US" sz="2400" dirty="0" smtClean="0">
                <a:solidFill>
                  <a:schemeClr val="accent2">
                    <a:lumMod val="60000"/>
                    <a:lumOff val="40000"/>
                  </a:schemeClr>
                </a:solidFill>
              </a:rPr>
              <a:t>Ashlee Griffin, Rural Health Coordinator</a:t>
            </a:r>
          </a:p>
          <a:p>
            <a:r>
              <a:rPr lang="en-US" sz="2400" dirty="0" smtClean="0">
                <a:solidFill>
                  <a:schemeClr val="accent2">
                    <a:lumMod val="60000"/>
                    <a:lumOff val="40000"/>
                  </a:schemeClr>
                </a:solidFill>
              </a:rPr>
              <a:t>Office of Rural Health and Primary Care</a:t>
            </a:r>
          </a:p>
          <a:p>
            <a:r>
              <a:rPr lang="en-US" sz="2400" dirty="0" smtClean="0">
                <a:solidFill>
                  <a:schemeClr val="accent2">
                    <a:lumMod val="60000"/>
                    <a:lumOff val="40000"/>
                  </a:schemeClr>
                </a:solidFill>
              </a:rPr>
              <a:t>Missouri Department of Health and Senior Services</a:t>
            </a:r>
          </a:p>
          <a:p>
            <a:r>
              <a:rPr lang="en-US" sz="2400" dirty="0">
                <a:solidFill>
                  <a:schemeClr val="accent2">
                    <a:lumMod val="60000"/>
                    <a:lumOff val="40000"/>
                  </a:schemeClr>
                </a:solidFill>
              </a:rPr>
              <a:t>https://health.mo.gov/living/families/ruralhealth</a:t>
            </a:r>
            <a:r>
              <a:rPr lang="en-US" sz="2400" dirty="0" smtClean="0">
                <a:solidFill>
                  <a:schemeClr val="accent2">
                    <a:lumMod val="60000"/>
                    <a:lumOff val="40000"/>
                  </a:schemeClr>
                </a:solidFill>
              </a:rPr>
              <a:t>/</a:t>
            </a:r>
          </a:p>
          <a:p>
            <a:endParaRPr lang="en-US" sz="2400" dirty="0">
              <a:solidFill>
                <a:schemeClr val="accent2">
                  <a:lumMod val="60000"/>
                  <a:lumOff val="40000"/>
                </a:schemeClr>
              </a:solidFill>
            </a:endParaRPr>
          </a:p>
        </p:txBody>
      </p:sp>
      <p:sp>
        <p:nvSpPr>
          <p:cNvPr id="7" name="Rectangle 6"/>
          <p:cNvSpPr/>
          <p:nvPr/>
        </p:nvSpPr>
        <p:spPr>
          <a:xfrm>
            <a:off x="7363687" y="3477127"/>
            <a:ext cx="4211053" cy="25988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262092" y="3665913"/>
            <a:ext cx="4312648" cy="2127777"/>
          </a:xfrm>
          <a:prstGeom prst="rect">
            <a:avLst/>
          </a:prstGeom>
        </p:spPr>
      </p:pic>
    </p:spTree>
    <p:extLst>
      <p:ext uri="{BB962C8B-B14F-4D97-AF65-F5344CB8AC3E}">
        <p14:creationId xmlns:p14="http://schemas.microsoft.com/office/powerpoint/2010/main" val="25847806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FY23 SHIP Funding Overview</a:t>
            </a:r>
            <a:endParaRPr lang="en-US" sz="3600" dirty="0"/>
          </a:p>
        </p:txBody>
      </p:sp>
      <p:sp>
        <p:nvSpPr>
          <p:cNvPr id="5" name="Title 1"/>
          <p:cNvSpPr txBox="1">
            <a:spLocks/>
          </p:cNvSpPr>
          <p:nvPr/>
        </p:nvSpPr>
        <p:spPr>
          <a:xfrm>
            <a:off x="1097280" y="1920240"/>
            <a:ext cx="10058399" cy="42149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endParaRPr lang="en-US" sz="2600" b="1" dirty="0" smtClean="0">
              <a:solidFill>
                <a:schemeClr val="tx1"/>
              </a:solidFill>
            </a:endParaRPr>
          </a:p>
          <a:p>
            <a:pPr algn="ctr"/>
            <a:r>
              <a:rPr lang="en-US" sz="2600" b="1" dirty="0" smtClean="0">
                <a:solidFill>
                  <a:schemeClr val="tx1"/>
                </a:solidFill>
              </a:rPr>
              <a:t>41 MO Participating Hospitals</a:t>
            </a:r>
          </a:p>
          <a:p>
            <a:pPr algn="ctr"/>
            <a:r>
              <a:rPr lang="en-US" sz="16600" dirty="0" smtClean="0">
                <a:solidFill>
                  <a:srgbClr val="FF0000"/>
                </a:solidFill>
              </a:rPr>
              <a:t>$10,933.00</a:t>
            </a:r>
            <a:endParaRPr lang="en-US" sz="1800" dirty="0" smtClean="0">
              <a:solidFill>
                <a:srgbClr val="FF0000"/>
              </a:solidFill>
            </a:endParaRPr>
          </a:p>
          <a:p>
            <a:pPr marL="457200" indent="-457200">
              <a:buFont typeface="Arial" panose="020B0604020202020204" pitchFamily="34" charset="0"/>
              <a:buChar char="•"/>
            </a:pPr>
            <a:endParaRPr lang="en-US" sz="2600" dirty="0" smtClean="0">
              <a:solidFill>
                <a:schemeClr val="tx1"/>
              </a:solidFill>
            </a:endParaRPr>
          </a:p>
          <a:p>
            <a:endParaRPr lang="en-US" sz="2600" dirty="0">
              <a:solidFill>
                <a:schemeClr val="tx1"/>
              </a:solidFill>
            </a:endParaRPr>
          </a:p>
        </p:txBody>
      </p:sp>
    </p:spTree>
    <p:extLst>
      <p:ext uri="{BB962C8B-B14F-4D97-AF65-F5344CB8AC3E}">
        <p14:creationId xmlns:p14="http://schemas.microsoft.com/office/powerpoint/2010/main" val="442946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FY23 Category Selections</a:t>
            </a:r>
            <a:endParaRPr lang="en-US" sz="3600" dirty="0"/>
          </a:p>
        </p:txBody>
      </p:sp>
      <p:sp>
        <p:nvSpPr>
          <p:cNvPr id="5" name="Title 1"/>
          <p:cNvSpPr txBox="1">
            <a:spLocks/>
          </p:cNvSpPr>
          <p:nvPr/>
        </p:nvSpPr>
        <p:spPr>
          <a:xfrm>
            <a:off x="1200477" y="2325188"/>
            <a:ext cx="9955203" cy="39678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endParaRPr lang="en-US" sz="2600" dirty="0" smtClean="0">
              <a:solidFill>
                <a:schemeClr val="tx1"/>
              </a:solidFill>
            </a:endParaRPr>
          </a:p>
          <a:p>
            <a:endParaRPr lang="en-US" sz="2600" dirty="0">
              <a:solidFill>
                <a:schemeClr val="tx1"/>
              </a:solidFill>
            </a:endParaRPr>
          </a:p>
          <a:p>
            <a:endParaRPr lang="en-US" sz="2600" dirty="0">
              <a:solidFill>
                <a:schemeClr val="tx1"/>
              </a:solidFill>
            </a:endParaRPr>
          </a:p>
        </p:txBody>
      </p:sp>
      <p:graphicFrame>
        <p:nvGraphicFramePr>
          <p:cNvPr id="7" name="Chart 6"/>
          <p:cNvGraphicFramePr/>
          <p:nvPr>
            <p:extLst>
              <p:ext uri="{D42A27DB-BD31-4B8C-83A1-F6EECF244321}">
                <p14:modId xmlns:p14="http://schemas.microsoft.com/office/powerpoint/2010/main" val="3395569103"/>
              </p:ext>
            </p:extLst>
          </p:nvPr>
        </p:nvGraphicFramePr>
        <p:xfrm>
          <a:off x="923278" y="1928553"/>
          <a:ext cx="10759736" cy="46592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7981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Prepare for Successful FY23 Grant Cycle</a:t>
            </a:r>
            <a:endParaRPr lang="en-US" sz="3600" dirty="0"/>
          </a:p>
        </p:txBody>
      </p:sp>
      <p:sp>
        <p:nvSpPr>
          <p:cNvPr id="5" name="Title 1"/>
          <p:cNvSpPr txBox="1">
            <a:spLocks/>
          </p:cNvSpPr>
          <p:nvPr/>
        </p:nvSpPr>
        <p:spPr>
          <a:xfrm>
            <a:off x="1628503" y="2040708"/>
            <a:ext cx="9475578" cy="39678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endParaRPr lang="en-US" sz="2600" dirty="0" smtClean="0">
              <a:solidFill>
                <a:schemeClr val="tx1"/>
              </a:solidFill>
            </a:endParaRPr>
          </a:p>
          <a:p>
            <a:endParaRPr lang="en-US" sz="2600" dirty="0">
              <a:solidFill>
                <a:schemeClr val="tx1"/>
              </a:solidFill>
            </a:endParaRPr>
          </a:p>
          <a:p>
            <a:r>
              <a:rPr lang="en-US" sz="2800" dirty="0" smtClean="0">
                <a:solidFill>
                  <a:schemeClr val="tx1"/>
                </a:solidFill>
              </a:rPr>
              <a:t>Review approved application. If needed, request copy via email.</a:t>
            </a:r>
          </a:p>
          <a:p>
            <a:endParaRPr lang="en-US" sz="2800" dirty="0" smtClean="0">
              <a:solidFill>
                <a:schemeClr val="tx1"/>
              </a:solidFill>
            </a:endParaRPr>
          </a:p>
          <a:p>
            <a:pPr marL="457200" indent="-457200">
              <a:buFont typeface="Arial" panose="020B0604020202020204" pitchFamily="34" charset="0"/>
              <a:buChar char="•"/>
            </a:pPr>
            <a:r>
              <a:rPr lang="en-US" sz="2800" dirty="0" smtClean="0">
                <a:solidFill>
                  <a:schemeClr val="tx1"/>
                </a:solidFill>
              </a:rPr>
              <a:t>Make sure requested activities are still planned.</a:t>
            </a:r>
          </a:p>
          <a:p>
            <a:endParaRPr lang="en-US" sz="2800" dirty="0" smtClean="0">
              <a:solidFill>
                <a:schemeClr val="tx1"/>
              </a:solidFill>
            </a:endParaRPr>
          </a:p>
          <a:p>
            <a:pPr marL="457200" indent="-457200">
              <a:buFont typeface="Arial" panose="020B0604020202020204" pitchFamily="34" charset="0"/>
              <a:buChar char="•"/>
            </a:pPr>
            <a:r>
              <a:rPr lang="en-US" sz="2800" dirty="0" smtClean="0">
                <a:solidFill>
                  <a:schemeClr val="tx1"/>
                </a:solidFill>
              </a:rPr>
              <a:t>Review activity costs to ensure all funds will be expended.</a:t>
            </a:r>
          </a:p>
          <a:p>
            <a:endParaRPr lang="en-US" sz="2800" dirty="0" smtClean="0">
              <a:solidFill>
                <a:schemeClr val="tx1"/>
              </a:solidFill>
            </a:endParaRPr>
          </a:p>
          <a:p>
            <a:pPr marL="457200" indent="-457200">
              <a:buFont typeface="Arial" panose="020B0604020202020204" pitchFamily="34" charset="0"/>
              <a:buChar char="•"/>
            </a:pPr>
            <a:r>
              <a:rPr lang="en-US" sz="2800" dirty="0" smtClean="0">
                <a:solidFill>
                  <a:schemeClr val="tx1"/>
                </a:solidFill>
              </a:rPr>
              <a:t>Request prior approval, if needed: </a:t>
            </a:r>
            <a:r>
              <a:rPr lang="en-US" sz="2800" u="sng" dirty="0" smtClean="0">
                <a:solidFill>
                  <a:srgbClr val="FF0000"/>
                </a:solidFill>
              </a:rPr>
              <a:t>No later than November 30th</a:t>
            </a:r>
          </a:p>
          <a:p>
            <a:endParaRPr lang="en-US" sz="2600" dirty="0">
              <a:solidFill>
                <a:schemeClr val="tx1"/>
              </a:solidFill>
            </a:endParaRPr>
          </a:p>
          <a:p>
            <a:endParaRPr lang="en-US" sz="2600" dirty="0">
              <a:solidFill>
                <a:schemeClr val="tx1"/>
              </a:solidFill>
            </a:endParaRPr>
          </a:p>
        </p:txBody>
      </p:sp>
    </p:spTree>
    <p:extLst>
      <p:ext uri="{BB962C8B-B14F-4D97-AF65-F5344CB8AC3E}">
        <p14:creationId xmlns:p14="http://schemas.microsoft.com/office/powerpoint/2010/main" val="2131345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SMART Goals</a:t>
            </a:r>
            <a:endParaRPr lang="en-US" sz="3600" dirty="0"/>
          </a:p>
        </p:txBody>
      </p:sp>
      <p:sp>
        <p:nvSpPr>
          <p:cNvPr id="5" name="Title 1"/>
          <p:cNvSpPr txBox="1">
            <a:spLocks/>
          </p:cNvSpPr>
          <p:nvPr/>
        </p:nvSpPr>
        <p:spPr>
          <a:xfrm>
            <a:off x="1662370" y="2040708"/>
            <a:ext cx="10064192" cy="39678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endParaRPr lang="en-US" sz="2600" dirty="0" smtClean="0">
              <a:solidFill>
                <a:schemeClr val="tx1"/>
              </a:solidFill>
            </a:endParaRPr>
          </a:p>
          <a:p>
            <a:endParaRPr lang="en-US" sz="2600" dirty="0">
              <a:solidFill>
                <a:schemeClr val="tx1"/>
              </a:solidFill>
            </a:endParaRPr>
          </a:p>
          <a:p>
            <a:r>
              <a:rPr lang="en-US" sz="2600" b="1" dirty="0" smtClean="0">
                <a:solidFill>
                  <a:schemeClr val="tx1"/>
                </a:solidFill>
              </a:rPr>
              <a:t>SMART</a:t>
            </a:r>
            <a:r>
              <a:rPr lang="en-US" sz="2600" dirty="0" smtClean="0">
                <a:solidFill>
                  <a:schemeClr val="tx1"/>
                </a:solidFill>
              </a:rPr>
              <a:t>: </a:t>
            </a:r>
          </a:p>
          <a:p>
            <a:endParaRPr lang="en-US" sz="2400" dirty="0" smtClean="0">
              <a:solidFill>
                <a:schemeClr val="tx1"/>
              </a:solidFill>
            </a:endParaRPr>
          </a:p>
          <a:p>
            <a:pPr marL="457200" indent="-457200">
              <a:buFont typeface="Arial" panose="020B0604020202020204" pitchFamily="34" charset="0"/>
              <a:buChar char="•"/>
            </a:pPr>
            <a:r>
              <a:rPr lang="en-US" sz="2600" b="1" dirty="0" smtClean="0">
                <a:solidFill>
                  <a:schemeClr val="tx1"/>
                </a:solidFill>
              </a:rPr>
              <a:t>S</a:t>
            </a:r>
            <a:r>
              <a:rPr lang="en-US" sz="2600" dirty="0" smtClean="0">
                <a:solidFill>
                  <a:schemeClr val="tx1"/>
                </a:solidFill>
              </a:rPr>
              <a:t>pecific</a:t>
            </a:r>
          </a:p>
          <a:p>
            <a:pPr marL="457200" indent="-457200">
              <a:buFont typeface="Arial" panose="020B0604020202020204" pitchFamily="34" charset="0"/>
              <a:buChar char="•"/>
            </a:pPr>
            <a:r>
              <a:rPr lang="en-US" sz="2600" b="1" dirty="0" smtClean="0">
                <a:solidFill>
                  <a:schemeClr val="tx1"/>
                </a:solidFill>
              </a:rPr>
              <a:t>M</a:t>
            </a:r>
            <a:r>
              <a:rPr lang="en-US" sz="2600" dirty="0" smtClean="0">
                <a:solidFill>
                  <a:schemeClr val="tx1"/>
                </a:solidFill>
              </a:rPr>
              <a:t>easurable</a:t>
            </a:r>
          </a:p>
          <a:p>
            <a:pPr marL="457200" indent="-457200">
              <a:buFont typeface="Arial" panose="020B0604020202020204" pitchFamily="34" charset="0"/>
              <a:buChar char="•"/>
            </a:pPr>
            <a:r>
              <a:rPr lang="en-US" sz="2600" b="1" dirty="0" smtClean="0">
                <a:solidFill>
                  <a:schemeClr val="tx1"/>
                </a:solidFill>
              </a:rPr>
              <a:t>A</a:t>
            </a:r>
            <a:r>
              <a:rPr lang="en-US" sz="2600" dirty="0" smtClean="0">
                <a:solidFill>
                  <a:schemeClr val="tx1"/>
                </a:solidFill>
              </a:rPr>
              <a:t>ttainable/Achievable</a:t>
            </a:r>
          </a:p>
          <a:p>
            <a:pPr marL="457200" indent="-457200">
              <a:buFont typeface="Arial" panose="020B0604020202020204" pitchFamily="34" charset="0"/>
              <a:buChar char="•"/>
            </a:pPr>
            <a:r>
              <a:rPr lang="en-US" sz="2600" b="1" dirty="0" smtClean="0">
                <a:solidFill>
                  <a:schemeClr val="tx1"/>
                </a:solidFill>
              </a:rPr>
              <a:t>R</a:t>
            </a:r>
            <a:r>
              <a:rPr lang="en-US" sz="2600" dirty="0" smtClean="0">
                <a:solidFill>
                  <a:schemeClr val="tx1"/>
                </a:solidFill>
              </a:rPr>
              <a:t>elevant</a:t>
            </a:r>
          </a:p>
          <a:p>
            <a:pPr marL="457200" indent="-457200">
              <a:buFont typeface="Arial" panose="020B0604020202020204" pitchFamily="34" charset="0"/>
              <a:buChar char="•"/>
            </a:pPr>
            <a:r>
              <a:rPr lang="en-US" sz="2600" b="1" dirty="0" smtClean="0">
                <a:solidFill>
                  <a:schemeClr val="tx1"/>
                </a:solidFill>
              </a:rPr>
              <a:t>T</a:t>
            </a:r>
            <a:r>
              <a:rPr lang="en-US" sz="2600" dirty="0" smtClean="0">
                <a:solidFill>
                  <a:schemeClr val="tx1"/>
                </a:solidFill>
              </a:rPr>
              <a:t>ime Bound</a:t>
            </a:r>
          </a:p>
          <a:p>
            <a:endParaRPr lang="en-US" sz="2600" dirty="0">
              <a:solidFill>
                <a:schemeClr val="tx1"/>
              </a:solidFill>
            </a:endParaRPr>
          </a:p>
          <a:p>
            <a:pPr algn="ctr"/>
            <a:r>
              <a:rPr lang="en-US" sz="2400" i="1" dirty="0" smtClean="0">
                <a:solidFill>
                  <a:schemeClr val="tx1"/>
                </a:solidFill>
              </a:rPr>
              <a:t>Writing Smart Objectives</a:t>
            </a:r>
          </a:p>
          <a:p>
            <a:r>
              <a:rPr lang="en-US" sz="2400" dirty="0">
                <a:solidFill>
                  <a:schemeClr val="tx1"/>
                </a:solidFill>
                <a:hlinkClick r:id="rId3"/>
              </a:rPr>
              <a:t>https://www.cdc.gov/dhdsp/evaluation_resources/guides/writing-smart-objectives.htm</a:t>
            </a:r>
            <a:endParaRPr lang="en-US" sz="2400" dirty="0" smtClean="0">
              <a:solidFill>
                <a:schemeClr val="tx1"/>
              </a:solidFill>
            </a:endParaRPr>
          </a:p>
          <a:p>
            <a:endParaRPr lang="en-US" sz="2600" dirty="0">
              <a:solidFill>
                <a:schemeClr val="tx1"/>
              </a:solidFill>
            </a:endParaRPr>
          </a:p>
          <a:p>
            <a:endParaRPr lang="en-US" sz="2600" dirty="0">
              <a:solidFill>
                <a:schemeClr val="tx1"/>
              </a:solidFill>
            </a:endParaRPr>
          </a:p>
        </p:txBody>
      </p:sp>
    </p:spTree>
    <p:extLst>
      <p:ext uri="{BB962C8B-B14F-4D97-AF65-F5344CB8AC3E}">
        <p14:creationId xmlns:p14="http://schemas.microsoft.com/office/powerpoint/2010/main" val="3956688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Reporting and invoice Requirements</a:t>
            </a:r>
            <a:endParaRPr lang="en-US" sz="3600" dirty="0"/>
          </a:p>
        </p:txBody>
      </p:sp>
      <p:sp>
        <p:nvSpPr>
          <p:cNvPr id="5" name="Title 1"/>
          <p:cNvSpPr txBox="1">
            <a:spLocks/>
          </p:cNvSpPr>
          <p:nvPr/>
        </p:nvSpPr>
        <p:spPr>
          <a:xfrm>
            <a:off x="575894" y="2075935"/>
            <a:ext cx="11029615" cy="16077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2600" dirty="0" smtClean="0">
                <a:solidFill>
                  <a:schemeClr val="tx1"/>
                </a:solidFill>
              </a:rPr>
              <a:t>SHIP FY23 will require quarterly reporting and invoicing by all participating hospitals.</a:t>
            </a:r>
          </a:p>
          <a:p>
            <a:endParaRPr lang="en-US" sz="2600" dirty="0">
              <a:solidFill>
                <a:schemeClr val="tx1"/>
              </a:solidFill>
            </a:endParaRPr>
          </a:p>
          <a:p>
            <a:endParaRPr lang="en-US" sz="2600"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736189685"/>
              </p:ext>
            </p:extLst>
          </p:nvPr>
        </p:nvGraphicFramePr>
        <p:xfrm>
          <a:off x="1260389" y="2990337"/>
          <a:ext cx="9588843" cy="3262185"/>
        </p:xfrm>
        <a:graphic>
          <a:graphicData uri="http://schemas.openxmlformats.org/drawingml/2006/table">
            <a:tbl>
              <a:tblPr firstRow="1" bandRow="1">
                <a:tableStyleId>{5C22544A-7EE6-4342-B048-85BDC9FD1C3A}</a:tableStyleId>
              </a:tblPr>
              <a:tblGrid>
                <a:gridCol w="1571808">
                  <a:extLst>
                    <a:ext uri="{9D8B030D-6E8A-4147-A177-3AD203B41FA5}">
                      <a16:colId xmlns:a16="http://schemas.microsoft.com/office/drawing/2014/main" val="484792638"/>
                    </a:ext>
                  </a:extLst>
                </a:gridCol>
                <a:gridCol w="4820754">
                  <a:extLst>
                    <a:ext uri="{9D8B030D-6E8A-4147-A177-3AD203B41FA5}">
                      <a16:colId xmlns:a16="http://schemas.microsoft.com/office/drawing/2014/main" val="15593927"/>
                    </a:ext>
                  </a:extLst>
                </a:gridCol>
                <a:gridCol w="3196281">
                  <a:extLst>
                    <a:ext uri="{9D8B030D-6E8A-4147-A177-3AD203B41FA5}">
                      <a16:colId xmlns:a16="http://schemas.microsoft.com/office/drawing/2014/main" val="1666465730"/>
                    </a:ext>
                  </a:extLst>
                </a:gridCol>
              </a:tblGrid>
              <a:tr h="652437">
                <a:tc>
                  <a:txBody>
                    <a:bodyPr/>
                    <a:lstStyle/>
                    <a:p>
                      <a:r>
                        <a:rPr lang="en-US" sz="2000" dirty="0" smtClean="0"/>
                        <a:t>Quarter</a:t>
                      </a:r>
                      <a:endParaRPr lang="en-US" sz="2000" dirty="0"/>
                    </a:p>
                  </a:txBody>
                  <a:tcPr/>
                </a:tc>
                <a:tc>
                  <a:txBody>
                    <a:bodyPr/>
                    <a:lstStyle/>
                    <a:p>
                      <a:r>
                        <a:rPr lang="en-US" sz="2000" dirty="0" smtClean="0"/>
                        <a:t>Reporting Period</a:t>
                      </a:r>
                      <a:endParaRPr lang="en-US" sz="2000" dirty="0"/>
                    </a:p>
                  </a:txBody>
                  <a:tcPr/>
                </a:tc>
                <a:tc>
                  <a:txBody>
                    <a:bodyPr/>
                    <a:lstStyle/>
                    <a:p>
                      <a:r>
                        <a:rPr lang="en-US" sz="2000" dirty="0" smtClean="0"/>
                        <a:t>Due Dates</a:t>
                      </a:r>
                      <a:endParaRPr lang="en-US" sz="2000" dirty="0"/>
                    </a:p>
                  </a:txBody>
                  <a:tcPr/>
                </a:tc>
                <a:extLst>
                  <a:ext uri="{0D108BD9-81ED-4DB2-BD59-A6C34878D82A}">
                    <a16:rowId xmlns:a16="http://schemas.microsoft.com/office/drawing/2014/main" val="2858585377"/>
                  </a:ext>
                </a:extLst>
              </a:tr>
              <a:tr h="652437">
                <a:tc>
                  <a:txBody>
                    <a:bodyPr/>
                    <a:lstStyle/>
                    <a:p>
                      <a:pPr algn="ctr"/>
                      <a:r>
                        <a:rPr lang="en-US" sz="2000" dirty="0" smtClean="0"/>
                        <a:t>1</a:t>
                      </a:r>
                      <a:endParaRPr lang="en-US" sz="2000" dirty="0"/>
                    </a:p>
                  </a:txBody>
                  <a:tcPr/>
                </a:tc>
                <a:tc>
                  <a:txBody>
                    <a:bodyPr/>
                    <a:lstStyle/>
                    <a:p>
                      <a:r>
                        <a:rPr lang="en-US" sz="2000" dirty="0" smtClean="0"/>
                        <a:t>June 1 – August 31</a:t>
                      </a:r>
                      <a:endParaRPr lang="en-US" sz="2000" dirty="0"/>
                    </a:p>
                  </a:txBody>
                  <a:tcPr/>
                </a:tc>
                <a:tc>
                  <a:txBody>
                    <a:bodyPr/>
                    <a:lstStyle/>
                    <a:p>
                      <a:r>
                        <a:rPr lang="en-US" sz="2000" dirty="0" smtClean="0"/>
                        <a:t>September 10</a:t>
                      </a:r>
                      <a:endParaRPr lang="en-US" sz="2000" dirty="0"/>
                    </a:p>
                  </a:txBody>
                  <a:tcPr/>
                </a:tc>
                <a:extLst>
                  <a:ext uri="{0D108BD9-81ED-4DB2-BD59-A6C34878D82A}">
                    <a16:rowId xmlns:a16="http://schemas.microsoft.com/office/drawing/2014/main" val="1668990774"/>
                  </a:ext>
                </a:extLst>
              </a:tr>
              <a:tr h="652437">
                <a:tc>
                  <a:txBody>
                    <a:bodyPr/>
                    <a:lstStyle/>
                    <a:p>
                      <a:pPr algn="ctr"/>
                      <a:r>
                        <a:rPr lang="en-US" sz="2000" dirty="0" smtClean="0"/>
                        <a:t>2</a:t>
                      </a:r>
                      <a:endParaRPr lang="en-US" sz="2000" dirty="0"/>
                    </a:p>
                  </a:txBody>
                  <a:tcPr/>
                </a:tc>
                <a:tc>
                  <a:txBody>
                    <a:bodyPr/>
                    <a:lstStyle/>
                    <a:p>
                      <a:r>
                        <a:rPr lang="en-US" sz="2000" dirty="0" smtClean="0"/>
                        <a:t>September 1 – November 30</a:t>
                      </a:r>
                      <a:endParaRPr lang="en-US" sz="2000" dirty="0"/>
                    </a:p>
                  </a:txBody>
                  <a:tcPr/>
                </a:tc>
                <a:tc>
                  <a:txBody>
                    <a:bodyPr/>
                    <a:lstStyle/>
                    <a:p>
                      <a:r>
                        <a:rPr lang="en-US" sz="2000" dirty="0" smtClean="0"/>
                        <a:t>December 10</a:t>
                      </a:r>
                      <a:endParaRPr lang="en-US" sz="2000" dirty="0"/>
                    </a:p>
                  </a:txBody>
                  <a:tcPr/>
                </a:tc>
                <a:extLst>
                  <a:ext uri="{0D108BD9-81ED-4DB2-BD59-A6C34878D82A}">
                    <a16:rowId xmlns:a16="http://schemas.microsoft.com/office/drawing/2014/main" val="1509624271"/>
                  </a:ext>
                </a:extLst>
              </a:tr>
              <a:tr h="652437">
                <a:tc>
                  <a:txBody>
                    <a:bodyPr/>
                    <a:lstStyle/>
                    <a:p>
                      <a:pPr algn="ctr"/>
                      <a:r>
                        <a:rPr lang="en-US" sz="2000" dirty="0" smtClean="0"/>
                        <a:t>3</a:t>
                      </a:r>
                      <a:endParaRPr lang="en-US" sz="2000" dirty="0"/>
                    </a:p>
                  </a:txBody>
                  <a:tcPr/>
                </a:tc>
                <a:tc>
                  <a:txBody>
                    <a:bodyPr/>
                    <a:lstStyle/>
                    <a:p>
                      <a:r>
                        <a:rPr lang="en-US" sz="2000" dirty="0" smtClean="0"/>
                        <a:t>December 1 – February 28</a:t>
                      </a:r>
                      <a:endParaRPr lang="en-US" sz="2000" dirty="0"/>
                    </a:p>
                  </a:txBody>
                  <a:tcPr/>
                </a:tc>
                <a:tc>
                  <a:txBody>
                    <a:bodyPr/>
                    <a:lstStyle/>
                    <a:p>
                      <a:r>
                        <a:rPr lang="en-US" sz="2000" dirty="0" smtClean="0"/>
                        <a:t>March 10</a:t>
                      </a:r>
                      <a:endParaRPr lang="en-US" sz="2000" dirty="0"/>
                    </a:p>
                  </a:txBody>
                  <a:tcPr/>
                </a:tc>
                <a:extLst>
                  <a:ext uri="{0D108BD9-81ED-4DB2-BD59-A6C34878D82A}">
                    <a16:rowId xmlns:a16="http://schemas.microsoft.com/office/drawing/2014/main" val="1292302043"/>
                  </a:ext>
                </a:extLst>
              </a:tr>
              <a:tr h="652437">
                <a:tc>
                  <a:txBody>
                    <a:bodyPr/>
                    <a:lstStyle/>
                    <a:p>
                      <a:pPr algn="ctr"/>
                      <a:r>
                        <a:rPr lang="en-US" sz="2000" dirty="0" smtClean="0"/>
                        <a:t>4</a:t>
                      </a:r>
                      <a:endParaRPr lang="en-US" sz="2000" dirty="0"/>
                    </a:p>
                  </a:txBody>
                  <a:tcPr/>
                </a:tc>
                <a:tc>
                  <a:txBody>
                    <a:bodyPr/>
                    <a:lstStyle/>
                    <a:p>
                      <a:r>
                        <a:rPr lang="en-US" sz="2000" dirty="0" smtClean="0"/>
                        <a:t>March</a:t>
                      </a:r>
                      <a:r>
                        <a:rPr lang="en-US" sz="2000" baseline="0" dirty="0" smtClean="0"/>
                        <a:t> 1 – May 31</a:t>
                      </a:r>
                      <a:endParaRPr lang="en-US" sz="2000" dirty="0"/>
                    </a:p>
                  </a:txBody>
                  <a:tcPr/>
                </a:tc>
                <a:tc>
                  <a:txBody>
                    <a:bodyPr/>
                    <a:lstStyle/>
                    <a:p>
                      <a:r>
                        <a:rPr lang="en-US" sz="2000" dirty="0" smtClean="0"/>
                        <a:t>June 10</a:t>
                      </a:r>
                      <a:endParaRPr lang="en-US" sz="2000" dirty="0"/>
                    </a:p>
                  </a:txBody>
                  <a:tcPr/>
                </a:tc>
                <a:extLst>
                  <a:ext uri="{0D108BD9-81ED-4DB2-BD59-A6C34878D82A}">
                    <a16:rowId xmlns:a16="http://schemas.microsoft.com/office/drawing/2014/main" val="1715138852"/>
                  </a:ext>
                </a:extLst>
              </a:tr>
            </a:tbl>
          </a:graphicData>
        </a:graphic>
      </p:graphicFrame>
    </p:spTree>
    <p:extLst>
      <p:ext uri="{BB962C8B-B14F-4D97-AF65-F5344CB8AC3E}">
        <p14:creationId xmlns:p14="http://schemas.microsoft.com/office/powerpoint/2010/main" val="1555715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Progress Reports</a:t>
            </a:r>
            <a:endParaRPr lang="en-US" sz="3600" dirty="0"/>
          </a:p>
        </p:txBody>
      </p:sp>
      <p:sp>
        <p:nvSpPr>
          <p:cNvPr id="5" name="Title 1"/>
          <p:cNvSpPr txBox="1">
            <a:spLocks/>
          </p:cNvSpPr>
          <p:nvPr/>
        </p:nvSpPr>
        <p:spPr>
          <a:xfrm>
            <a:off x="831273" y="1737360"/>
            <a:ext cx="10324407" cy="439778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457200" indent="-457200">
              <a:buFont typeface="Arial" panose="020B0604020202020204" pitchFamily="34" charset="0"/>
              <a:buChar char="•"/>
            </a:pPr>
            <a:r>
              <a:rPr lang="en-US" sz="2600" dirty="0" smtClean="0">
                <a:solidFill>
                  <a:schemeClr val="tx1"/>
                </a:solidFill>
              </a:rPr>
              <a:t>Quarterly progress reports will allow the hospitals and ORHPC staff to monitor progress and ensure that allowable activities are performed and all available funds will be expended before the end of the grant cycle.</a:t>
            </a:r>
            <a:endParaRPr lang="en-US" sz="2600" dirty="0">
              <a:solidFill>
                <a:schemeClr val="tx1"/>
              </a:solidFill>
            </a:endParaRPr>
          </a:p>
          <a:p>
            <a:pPr marL="514350" indent="-514350">
              <a:buFont typeface="Arial" panose="020B0604020202020204" pitchFamily="34" charset="0"/>
              <a:buChar char="•"/>
            </a:pPr>
            <a:endParaRPr lang="en-US" sz="2600" dirty="0" smtClean="0">
              <a:solidFill>
                <a:schemeClr val="tx1"/>
              </a:solidFill>
            </a:endParaRPr>
          </a:p>
          <a:p>
            <a:pPr marL="457200" indent="-457200">
              <a:buFont typeface="Arial" panose="020B0604020202020204" pitchFamily="34" charset="0"/>
              <a:buChar char="•"/>
            </a:pPr>
            <a:r>
              <a:rPr lang="en-US" sz="2600" dirty="0">
                <a:solidFill>
                  <a:schemeClr val="tx1"/>
                </a:solidFill>
              </a:rPr>
              <a:t>ORHPC will provide a survey link to complete each </a:t>
            </a:r>
            <a:r>
              <a:rPr lang="en-US" sz="2600" dirty="0" smtClean="0">
                <a:solidFill>
                  <a:schemeClr val="tx1"/>
                </a:solidFill>
              </a:rPr>
              <a:t>progress </a:t>
            </a:r>
            <a:r>
              <a:rPr lang="en-US" sz="2600" dirty="0">
                <a:solidFill>
                  <a:schemeClr val="tx1"/>
                </a:solidFill>
              </a:rPr>
              <a:t>report prior to the end of each reporting period</a:t>
            </a:r>
            <a:r>
              <a:rPr lang="en-US" sz="2600" dirty="0" smtClean="0">
                <a:solidFill>
                  <a:schemeClr val="tx1"/>
                </a:solidFill>
              </a:rPr>
              <a:t>.</a:t>
            </a:r>
          </a:p>
          <a:p>
            <a:pPr lvl="1"/>
            <a:r>
              <a:rPr lang="en-US" sz="1200" dirty="0" smtClean="0"/>
              <a:t>	</a:t>
            </a:r>
          </a:p>
          <a:p>
            <a:pPr lvl="1"/>
            <a:r>
              <a:rPr lang="en-US" sz="2000" dirty="0" smtClean="0"/>
              <a:t>Please make sure you are able to receive emails from </a:t>
            </a:r>
            <a:r>
              <a:rPr lang="en-US" sz="2000" dirty="0" smtClean="0">
                <a:hlinkClick r:id="rId3"/>
              </a:rPr>
              <a:t>ORHPCinfo@health.mo.gov</a:t>
            </a:r>
            <a:r>
              <a:rPr lang="en-US" sz="2000" dirty="0" smtClean="0"/>
              <a:t>, to receive correspondence!</a:t>
            </a:r>
            <a:endParaRPr lang="en-US" sz="800" b="1" dirty="0" smtClean="0">
              <a:solidFill>
                <a:schemeClr val="tx1"/>
              </a:solidFill>
            </a:endParaRPr>
          </a:p>
          <a:p>
            <a:pPr marL="914400" lvl="1" indent="-457200">
              <a:buFont typeface="Arial" panose="020B0604020202020204" pitchFamily="34" charset="0"/>
              <a:buChar char="•"/>
            </a:pPr>
            <a:endParaRPr lang="en-US" sz="800" dirty="0" smtClean="0">
              <a:solidFill>
                <a:schemeClr val="tx1"/>
              </a:solidFill>
            </a:endParaRPr>
          </a:p>
          <a:p>
            <a:endParaRPr lang="en-US" sz="2600" dirty="0">
              <a:solidFill>
                <a:schemeClr val="tx1"/>
              </a:solidFill>
            </a:endParaRPr>
          </a:p>
        </p:txBody>
      </p:sp>
      <p:pic>
        <p:nvPicPr>
          <p:cNvPr id="6" name="Picture 5" descr="Progress Report – | The Prodigal Scrib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80629" y="5365563"/>
            <a:ext cx="2603088" cy="1492437"/>
          </a:xfrm>
          <a:prstGeom prst="rect">
            <a:avLst/>
          </a:prstGeom>
        </p:spPr>
      </p:pic>
    </p:spTree>
    <p:extLst>
      <p:ext uri="{BB962C8B-B14F-4D97-AF65-F5344CB8AC3E}">
        <p14:creationId xmlns:p14="http://schemas.microsoft.com/office/powerpoint/2010/main" val="5078662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Progress Reports</a:t>
            </a:r>
            <a:endParaRPr lang="en-US" sz="3600" dirty="0"/>
          </a:p>
        </p:txBody>
      </p:sp>
      <p:sp>
        <p:nvSpPr>
          <p:cNvPr id="5" name="Title 1"/>
          <p:cNvSpPr txBox="1">
            <a:spLocks/>
          </p:cNvSpPr>
          <p:nvPr/>
        </p:nvSpPr>
        <p:spPr>
          <a:xfrm>
            <a:off x="575894" y="2216283"/>
            <a:ext cx="11029615" cy="39188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2600" dirty="0" smtClean="0">
                <a:solidFill>
                  <a:schemeClr val="tx1"/>
                </a:solidFill>
              </a:rPr>
              <a:t>Reports shall include achievements made during the period and indicate if the proposed activity(s) chosen from the purchasing menu:</a:t>
            </a:r>
          </a:p>
          <a:p>
            <a:endParaRPr lang="en-US" sz="2600" dirty="0" smtClean="0">
              <a:solidFill>
                <a:schemeClr val="tx1"/>
              </a:solidFill>
            </a:endParaRPr>
          </a:p>
          <a:p>
            <a:pPr marL="971550" lvl="1" indent="-514350">
              <a:buFont typeface="Arial" panose="020B0604020202020204" pitchFamily="34" charset="0"/>
              <a:buChar char="•"/>
            </a:pPr>
            <a:r>
              <a:rPr lang="en-US" sz="2400" dirty="0" smtClean="0">
                <a:solidFill>
                  <a:schemeClr val="tx1"/>
                </a:solidFill>
                <a:latin typeface="+mj-lt"/>
              </a:rPr>
              <a:t>Have been performed and how;</a:t>
            </a:r>
          </a:p>
          <a:p>
            <a:pPr marL="971550" lvl="1" indent="-514350">
              <a:buFont typeface="Arial" panose="020B0604020202020204" pitchFamily="34" charset="0"/>
              <a:buChar char="•"/>
            </a:pPr>
            <a:r>
              <a:rPr lang="en-US" sz="2400" dirty="0" smtClean="0">
                <a:solidFill>
                  <a:schemeClr val="tx1"/>
                </a:solidFill>
                <a:latin typeface="+mj-lt"/>
              </a:rPr>
              <a:t>If there are any significant differences between the budgeted and actual activities and how SHIP funds were used to support those activities; and,</a:t>
            </a:r>
          </a:p>
          <a:p>
            <a:pPr marL="971550" lvl="1" indent="-514350">
              <a:buFont typeface="Arial" panose="020B0604020202020204" pitchFamily="34" charset="0"/>
              <a:buChar char="•"/>
            </a:pPr>
            <a:r>
              <a:rPr lang="en-US" sz="2400" dirty="0"/>
              <a:t>Progress tracking for each activity goal.</a:t>
            </a:r>
          </a:p>
          <a:p>
            <a:pPr marL="971550" lvl="1" indent="-514350">
              <a:buFont typeface="Arial" panose="020B0604020202020204" pitchFamily="34" charset="0"/>
              <a:buChar char="•"/>
            </a:pPr>
            <a:r>
              <a:rPr lang="en-US" sz="2400" dirty="0" smtClean="0">
                <a:solidFill>
                  <a:schemeClr val="tx1"/>
                </a:solidFill>
                <a:latin typeface="+mj-lt"/>
              </a:rPr>
              <a:t>If there are any current and anticipated challenges to completing the activities in the current contract period and how they were (or will be) resolved.</a:t>
            </a:r>
          </a:p>
          <a:p>
            <a:endParaRPr lang="en-US" sz="2600" dirty="0">
              <a:solidFill>
                <a:schemeClr val="tx1"/>
              </a:solidFill>
            </a:endParaRPr>
          </a:p>
        </p:txBody>
      </p:sp>
    </p:spTree>
    <p:extLst>
      <p:ext uri="{BB962C8B-B14F-4D97-AF65-F5344CB8AC3E}">
        <p14:creationId xmlns:p14="http://schemas.microsoft.com/office/powerpoint/2010/main" val="3458489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Quarterly Invoices</a:t>
            </a:r>
            <a:endParaRPr lang="en-US" sz="3600" dirty="0"/>
          </a:p>
        </p:txBody>
      </p:sp>
      <p:sp>
        <p:nvSpPr>
          <p:cNvPr id="5" name="Title 1"/>
          <p:cNvSpPr txBox="1">
            <a:spLocks/>
          </p:cNvSpPr>
          <p:nvPr/>
        </p:nvSpPr>
        <p:spPr>
          <a:xfrm>
            <a:off x="987148" y="1856651"/>
            <a:ext cx="10306928" cy="45328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endParaRPr lang="en-US" sz="2600" dirty="0" smtClean="0">
              <a:solidFill>
                <a:schemeClr val="tx1"/>
              </a:solidFill>
            </a:endParaRPr>
          </a:p>
          <a:p>
            <a:r>
              <a:rPr lang="en-US" sz="2600" dirty="0" smtClean="0">
                <a:solidFill>
                  <a:schemeClr val="tx1"/>
                </a:solidFill>
              </a:rPr>
              <a:t>Invoices </a:t>
            </a:r>
            <a:r>
              <a:rPr lang="en-US" sz="2600" dirty="0">
                <a:solidFill>
                  <a:schemeClr val="tx1"/>
                </a:solidFill>
              </a:rPr>
              <a:t>are required to be submitted on a quarterly basis, with the progress report, as funds are expended</a:t>
            </a:r>
            <a:r>
              <a:rPr lang="en-US" sz="2600" dirty="0" smtClean="0">
                <a:solidFill>
                  <a:schemeClr val="tx1"/>
                </a:solidFill>
              </a:rPr>
              <a:t>.</a:t>
            </a:r>
          </a:p>
          <a:p>
            <a:endParaRPr lang="en-US" sz="2600" dirty="0">
              <a:solidFill>
                <a:schemeClr val="tx1"/>
              </a:solidFill>
            </a:endParaRPr>
          </a:p>
          <a:p>
            <a:pPr marL="914400" lvl="1" indent="-514350">
              <a:buFont typeface="Arial" panose="020B0604020202020204" pitchFamily="34" charset="0"/>
              <a:buChar char="•"/>
            </a:pPr>
            <a:r>
              <a:rPr lang="en-US" sz="2400" dirty="0">
                <a:latin typeface="+mj-lt"/>
              </a:rPr>
              <a:t>Invoices should include </a:t>
            </a:r>
            <a:r>
              <a:rPr lang="en-US" sz="2400" dirty="0" smtClean="0">
                <a:latin typeface="+mj-lt"/>
              </a:rPr>
              <a:t>goods </a:t>
            </a:r>
            <a:r>
              <a:rPr lang="en-US" sz="2400" dirty="0">
                <a:latin typeface="+mj-lt"/>
              </a:rPr>
              <a:t>or services received during the reporting period.</a:t>
            </a:r>
          </a:p>
          <a:p>
            <a:pPr marL="914400" lvl="1" indent="-514350">
              <a:buFont typeface="Arial" panose="020B0604020202020204" pitchFamily="34" charset="0"/>
              <a:buChar char="•"/>
            </a:pPr>
            <a:r>
              <a:rPr lang="en-US" sz="2400" dirty="0">
                <a:latin typeface="+mj-lt"/>
              </a:rPr>
              <a:t>Pre-payment of services is not allowed, unless it is a subscription.</a:t>
            </a:r>
          </a:p>
          <a:p>
            <a:pPr marL="914400" lvl="1" indent="-514350">
              <a:buFont typeface="Arial" panose="020B0604020202020204" pitchFamily="34" charset="0"/>
              <a:buChar char="•"/>
            </a:pPr>
            <a:r>
              <a:rPr lang="en-US" sz="2400" dirty="0" smtClean="0">
                <a:latin typeface="+mj-lt"/>
              </a:rPr>
              <a:t>Vendor </a:t>
            </a:r>
            <a:r>
              <a:rPr lang="en-US" sz="2400" dirty="0">
                <a:latin typeface="+mj-lt"/>
              </a:rPr>
              <a:t>Request for Payment must be submitted with supporting vendor documentation/invoices</a:t>
            </a:r>
            <a:r>
              <a:rPr lang="en-US" sz="2400" dirty="0" smtClean="0">
                <a:latin typeface="+mj-lt"/>
              </a:rPr>
              <a:t>.</a:t>
            </a:r>
          </a:p>
          <a:p>
            <a:pPr lvl="1"/>
            <a:endParaRPr lang="en-US" sz="2400" dirty="0" smtClean="0">
              <a:solidFill>
                <a:schemeClr val="tx1"/>
              </a:solidFill>
              <a:latin typeface="+mj-lt"/>
            </a:endParaRPr>
          </a:p>
          <a:p>
            <a:r>
              <a:rPr lang="en-US" sz="2400" dirty="0" smtClean="0">
                <a:solidFill>
                  <a:schemeClr val="tx1"/>
                </a:solidFill>
              </a:rPr>
              <a:t>The invoice and DH-38 will have to be one document when uploading it in the survey; if you have issues, you can email it to </a:t>
            </a:r>
            <a:r>
              <a:rPr lang="en-US" sz="2400" dirty="0" smtClean="0">
                <a:solidFill>
                  <a:schemeClr val="tx1"/>
                </a:solidFill>
                <a:hlinkClick r:id="rId3"/>
              </a:rPr>
              <a:t>ORHPCinfo@health.mo.gov</a:t>
            </a:r>
            <a:r>
              <a:rPr lang="en-US" sz="2400" dirty="0" smtClean="0">
                <a:solidFill>
                  <a:schemeClr val="tx1"/>
                </a:solidFill>
              </a:rPr>
              <a:t>. </a:t>
            </a:r>
            <a:endParaRPr lang="en-US" sz="2400" dirty="0">
              <a:solidFill>
                <a:schemeClr val="tx1"/>
              </a:solidFill>
            </a:endParaRPr>
          </a:p>
        </p:txBody>
      </p:sp>
    </p:spTree>
    <p:extLst>
      <p:ext uri="{BB962C8B-B14F-4D97-AF65-F5344CB8AC3E}">
        <p14:creationId xmlns:p14="http://schemas.microsoft.com/office/powerpoint/2010/main" val="2170196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Vendor Request for Payment Form</a:t>
            </a:r>
            <a:endParaRPr lang="en-US" sz="3600" dirty="0"/>
          </a:p>
        </p:txBody>
      </p:sp>
      <p:sp>
        <p:nvSpPr>
          <p:cNvPr id="5" name="Title 1"/>
          <p:cNvSpPr txBox="1">
            <a:spLocks/>
          </p:cNvSpPr>
          <p:nvPr/>
        </p:nvSpPr>
        <p:spPr>
          <a:xfrm>
            <a:off x="1162595" y="1972489"/>
            <a:ext cx="10020518" cy="4613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457200" indent="-457200">
              <a:buFont typeface="Arial" panose="020B0604020202020204" pitchFamily="34" charset="0"/>
              <a:buChar char="•"/>
            </a:pPr>
            <a:r>
              <a:rPr lang="en-US" sz="2600" b="1" dirty="0" smtClean="0">
                <a:solidFill>
                  <a:srgbClr val="FF0000"/>
                </a:solidFill>
              </a:rPr>
              <a:t>Fields</a:t>
            </a:r>
            <a:r>
              <a:rPr lang="en-US" sz="2600" dirty="0" smtClean="0">
                <a:solidFill>
                  <a:srgbClr val="FF0000"/>
                </a:solidFill>
              </a:rPr>
              <a:t> </a:t>
            </a:r>
            <a:r>
              <a:rPr lang="en-US" sz="2600" b="1" dirty="0" smtClean="0">
                <a:solidFill>
                  <a:srgbClr val="FF0000"/>
                </a:solidFill>
              </a:rPr>
              <a:t>must match EXACTLY to Missouri Buys registration</a:t>
            </a:r>
            <a:r>
              <a:rPr lang="en-US" sz="2400" dirty="0" smtClean="0">
                <a:solidFill>
                  <a:schemeClr val="tx1"/>
                </a:solidFill>
              </a:rPr>
              <a:t>.  </a:t>
            </a:r>
          </a:p>
          <a:p>
            <a:pPr algn="ctr"/>
            <a:r>
              <a:rPr lang="en-US" sz="2400" i="1" dirty="0" smtClean="0">
                <a:solidFill>
                  <a:schemeClr val="tx1"/>
                </a:solidFill>
              </a:rPr>
              <a:t>Any forms with differing information will be rejected by accounts payable.</a:t>
            </a:r>
          </a:p>
          <a:p>
            <a:endParaRPr lang="en-US" sz="2000" dirty="0" smtClean="0">
              <a:solidFill>
                <a:schemeClr val="tx1"/>
              </a:solidFill>
            </a:endParaRPr>
          </a:p>
          <a:p>
            <a:pPr marL="914400" lvl="1" indent="-457200">
              <a:buFont typeface="Arial" panose="020B0604020202020204" pitchFamily="34" charset="0"/>
              <a:buChar char="•"/>
            </a:pPr>
            <a:r>
              <a:rPr lang="en-US" sz="2400" dirty="0" smtClean="0">
                <a:solidFill>
                  <a:schemeClr val="tx1"/>
                </a:solidFill>
                <a:latin typeface="+mj-lt"/>
                <a:hlinkClick r:id="rId3"/>
              </a:rPr>
              <a:t>https</a:t>
            </a:r>
            <a:r>
              <a:rPr lang="en-US" sz="2400" dirty="0">
                <a:solidFill>
                  <a:schemeClr val="tx1"/>
                </a:solidFill>
                <a:latin typeface="+mj-lt"/>
                <a:hlinkClick r:id="rId3"/>
              </a:rPr>
              <a:t>://missouribuys.mo.gov</a:t>
            </a:r>
            <a:r>
              <a:rPr lang="en-US" sz="2400" dirty="0" smtClean="0">
                <a:solidFill>
                  <a:schemeClr val="tx1"/>
                </a:solidFill>
                <a:latin typeface="+mj-lt"/>
                <a:hlinkClick r:id="rId3"/>
              </a:rPr>
              <a:t>/</a:t>
            </a:r>
            <a:r>
              <a:rPr lang="en-US" sz="2400" dirty="0">
                <a:solidFill>
                  <a:schemeClr val="tx1"/>
                </a:solidFill>
                <a:latin typeface="+mj-lt"/>
              </a:rPr>
              <a:t>       </a:t>
            </a:r>
            <a:endParaRPr lang="en-US" sz="2400" dirty="0">
              <a:latin typeface="+mj-lt"/>
            </a:endParaRPr>
          </a:p>
          <a:p>
            <a:pPr marL="914400" lvl="1" indent="-457200">
              <a:buFont typeface="Arial" panose="020B0604020202020204" pitchFamily="34" charset="0"/>
              <a:buChar char="•"/>
            </a:pPr>
            <a:r>
              <a:rPr lang="en-US" sz="2400" dirty="0" smtClean="0">
                <a:solidFill>
                  <a:schemeClr val="tx1"/>
                </a:solidFill>
                <a:latin typeface="+mj-lt"/>
                <a:hlinkClick r:id="rId4"/>
              </a:rPr>
              <a:t>MissouriBUYS@mo.gov</a:t>
            </a:r>
            <a:endParaRPr lang="en-US" sz="2400" dirty="0" smtClean="0">
              <a:solidFill>
                <a:schemeClr val="tx1"/>
              </a:solidFill>
              <a:latin typeface="+mj-lt"/>
            </a:endParaRPr>
          </a:p>
          <a:p>
            <a:pPr lvl="1"/>
            <a:endParaRPr lang="en-US" sz="2400" dirty="0" smtClean="0">
              <a:solidFill>
                <a:schemeClr val="tx1"/>
              </a:solidFill>
              <a:latin typeface="+mj-lt"/>
            </a:endParaRPr>
          </a:p>
          <a:p>
            <a:pPr marL="457200" indent="-457200">
              <a:buFont typeface="Arial" panose="020B0604020202020204" pitchFamily="34" charset="0"/>
              <a:buChar char="•"/>
            </a:pPr>
            <a:r>
              <a:rPr lang="en-US" sz="2400" b="1" dirty="0" smtClean="0">
                <a:solidFill>
                  <a:schemeClr val="tx1"/>
                </a:solidFill>
              </a:rPr>
              <a:t>Invoice #</a:t>
            </a:r>
            <a:r>
              <a:rPr lang="en-US" sz="2400" dirty="0" smtClean="0">
                <a:solidFill>
                  <a:schemeClr val="tx1"/>
                </a:solidFill>
              </a:rPr>
              <a:t>: your own assigned unique invoice number – cannot be the same as any other invoice # submitted to State of MO.</a:t>
            </a:r>
          </a:p>
          <a:p>
            <a:pPr marL="457200" indent="-457200">
              <a:buFont typeface="Arial" panose="020B0604020202020204" pitchFamily="34" charset="0"/>
              <a:buChar char="•"/>
            </a:pPr>
            <a:endParaRPr lang="en-US" sz="2400" dirty="0" smtClean="0">
              <a:solidFill>
                <a:schemeClr val="tx1"/>
              </a:solidFill>
            </a:endParaRPr>
          </a:p>
          <a:p>
            <a:pPr marL="457200" indent="-457200">
              <a:buFont typeface="Arial" panose="020B0604020202020204" pitchFamily="34" charset="0"/>
              <a:buChar char="•"/>
            </a:pPr>
            <a:r>
              <a:rPr lang="en-US" sz="2400" b="1" dirty="0" smtClean="0">
                <a:solidFill>
                  <a:schemeClr val="tx1"/>
                </a:solidFill>
              </a:rPr>
              <a:t>Vendor Remit to Address</a:t>
            </a:r>
            <a:r>
              <a:rPr lang="en-US" sz="2400" dirty="0" smtClean="0">
                <a:solidFill>
                  <a:schemeClr val="tx1"/>
                </a:solidFill>
              </a:rPr>
              <a:t>: must match Missouri Buys exactly.</a:t>
            </a:r>
          </a:p>
          <a:p>
            <a:pPr marL="457200" indent="-457200">
              <a:buFont typeface="Arial" panose="020B0604020202020204" pitchFamily="34" charset="0"/>
              <a:buChar char="•"/>
            </a:pPr>
            <a:endParaRPr lang="en-US" sz="2400" dirty="0" smtClean="0">
              <a:solidFill>
                <a:schemeClr val="tx1"/>
              </a:solidFill>
            </a:endParaRPr>
          </a:p>
          <a:p>
            <a:pPr marL="457200" indent="-457200">
              <a:buFont typeface="Arial" panose="020B0604020202020204" pitchFamily="34" charset="0"/>
              <a:buChar char="•"/>
            </a:pPr>
            <a:r>
              <a:rPr lang="en-US" sz="2400" b="1" dirty="0" smtClean="0">
                <a:solidFill>
                  <a:schemeClr val="tx1"/>
                </a:solidFill>
              </a:rPr>
              <a:t>Vendor #</a:t>
            </a:r>
            <a:r>
              <a:rPr lang="en-US" sz="2400" dirty="0" smtClean="0">
                <a:solidFill>
                  <a:schemeClr val="tx1"/>
                </a:solidFill>
              </a:rPr>
              <a:t>: TIN plus any additional character assigned in Missouri Buys.</a:t>
            </a:r>
          </a:p>
          <a:p>
            <a:pPr marL="457200" indent="-457200">
              <a:buFont typeface="Arial" panose="020B0604020202020204" pitchFamily="34" charset="0"/>
              <a:buChar char="•"/>
            </a:pPr>
            <a:endParaRPr lang="en-US" sz="2400" dirty="0" smtClean="0">
              <a:solidFill>
                <a:schemeClr val="tx1"/>
              </a:solidFill>
            </a:endParaRPr>
          </a:p>
          <a:p>
            <a:pPr marL="457200" indent="-457200">
              <a:buFont typeface="Arial" panose="020B0604020202020204" pitchFamily="34" charset="0"/>
              <a:buChar char="•"/>
            </a:pPr>
            <a:r>
              <a:rPr lang="en-US" sz="2400" b="1" dirty="0" smtClean="0">
                <a:solidFill>
                  <a:schemeClr val="tx1"/>
                </a:solidFill>
              </a:rPr>
              <a:t>Contract Name/Service</a:t>
            </a:r>
            <a:r>
              <a:rPr lang="en-US" sz="2400" dirty="0" smtClean="0">
                <a:solidFill>
                  <a:schemeClr val="tx1"/>
                </a:solidFill>
              </a:rPr>
              <a:t>: SHIP.</a:t>
            </a:r>
          </a:p>
        </p:txBody>
      </p:sp>
    </p:spTree>
    <p:extLst>
      <p:ext uri="{BB962C8B-B14F-4D97-AF65-F5344CB8AC3E}">
        <p14:creationId xmlns:p14="http://schemas.microsoft.com/office/powerpoint/2010/main" val="25513438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71826" y="2095598"/>
            <a:ext cx="3075709" cy="769937"/>
          </a:xfrm>
        </p:spPr>
        <p:txBody>
          <a:bodyPr>
            <a:normAutofit fontScale="90000"/>
          </a:bodyPr>
          <a:lstStyle/>
          <a:p>
            <a:r>
              <a:rPr lang="en-US" dirty="0" smtClean="0">
                <a:solidFill>
                  <a:schemeClr val="bg2">
                    <a:lumMod val="50000"/>
                  </a:schemeClr>
                </a:solidFill>
              </a:rPr>
              <a:t>Vendor Request for Payment Form</a:t>
            </a:r>
            <a:endParaRPr lang="en-US" dirty="0">
              <a:solidFill>
                <a:schemeClr val="bg2">
                  <a:lumMod val="50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482" y="737882"/>
            <a:ext cx="4927916" cy="6120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8888818" y="1753044"/>
            <a:ext cx="2557688" cy="1200329"/>
          </a:xfrm>
          <a:prstGeom prst="rect">
            <a:avLst/>
          </a:prstGeom>
          <a:noFill/>
        </p:spPr>
        <p:txBody>
          <a:bodyPr wrap="none" rtlCol="0">
            <a:spAutoFit/>
          </a:bodyPr>
          <a:lstStyle/>
          <a:p>
            <a:r>
              <a:rPr lang="en-US" dirty="0" smtClean="0"/>
              <a:t>These fields are </a:t>
            </a:r>
            <a:r>
              <a:rPr lang="en-US" dirty="0" smtClean="0">
                <a:solidFill>
                  <a:srgbClr val="FF0000"/>
                </a:solidFill>
              </a:rPr>
              <a:t>required</a:t>
            </a:r>
            <a:r>
              <a:rPr lang="en-US" dirty="0" smtClean="0"/>
              <a:t>.</a:t>
            </a:r>
          </a:p>
          <a:p>
            <a:r>
              <a:rPr lang="en-US" dirty="0" smtClean="0"/>
              <a:t>Incomplete forms will be</a:t>
            </a:r>
          </a:p>
          <a:p>
            <a:r>
              <a:rPr lang="en-US" dirty="0"/>
              <a:t>r</a:t>
            </a:r>
            <a:r>
              <a:rPr lang="en-US" dirty="0" smtClean="0"/>
              <a:t>eturned for completion.</a:t>
            </a:r>
          </a:p>
          <a:p>
            <a:endParaRPr lang="en-US" dirty="0" smtClean="0"/>
          </a:p>
        </p:txBody>
      </p:sp>
      <p:sp>
        <p:nvSpPr>
          <p:cNvPr id="4" name="5-Point Star 3"/>
          <p:cNvSpPr/>
          <p:nvPr/>
        </p:nvSpPr>
        <p:spPr>
          <a:xfrm>
            <a:off x="4594518" y="1371917"/>
            <a:ext cx="202019" cy="1701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7879968" y="2310446"/>
            <a:ext cx="202019" cy="1701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4597146" y="1710504"/>
            <a:ext cx="202019" cy="1701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4594518" y="1996364"/>
            <a:ext cx="202019" cy="1701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6237184" y="1981072"/>
            <a:ext cx="202019" cy="1701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4594518" y="2268148"/>
            <a:ext cx="202019" cy="1701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6248097" y="2350452"/>
            <a:ext cx="202019" cy="1701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7879969" y="1392357"/>
            <a:ext cx="202019" cy="1701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4594399" y="3481897"/>
            <a:ext cx="202019" cy="1701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5-Point Star 15"/>
          <p:cNvSpPr/>
          <p:nvPr/>
        </p:nvSpPr>
        <p:spPr>
          <a:xfrm>
            <a:off x="6237184" y="3472330"/>
            <a:ext cx="202019" cy="1701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5-Point Star 16"/>
          <p:cNvSpPr/>
          <p:nvPr/>
        </p:nvSpPr>
        <p:spPr>
          <a:xfrm>
            <a:off x="7879969" y="3396837"/>
            <a:ext cx="202019" cy="1701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8688183" y="1896012"/>
            <a:ext cx="202019" cy="1701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0169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solidFill>
                  <a:schemeClr val="bg2">
                    <a:lumMod val="50000"/>
                  </a:schemeClr>
                </a:solidFill>
                <a:latin typeface="+mn-lt"/>
              </a:rPr>
              <a:t/>
            </a:r>
            <a:br>
              <a:rPr lang="en-US" sz="4000" b="1" dirty="0" smtClean="0">
                <a:solidFill>
                  <a:schemeClr val="bg2">
                    <a:lumMod val="50000"/>
                  </a:schemeClr>
                </a:solidFill>
                <a:latin typeface="+mn-lt"/>
              </a:rPr>
            </a:br>
            <a:r>
              <a:rPr lang="en-US" sz="5400" b="1" dirty="0" smtClean="0">
                <a:solidFill>
                  <a:schemeClr val="bg2">
                    <a:lumMod val="50000"/>
                  </a:schemeClr>
                </a:solidFill>
                <a:latin typeface="+mn-lt"/>
              </a:rPr>
              <a:t/>
            </a:r>
            <a:br>
              <a:rPr lang="en-US" sz="5400" b="1" dirty="0" smtClean="0">
                <a:solidFill>
                  <a:schemeClr val="bg2">
                    <a:lumMod val="50000"/>
                  </a:schemeClr>
                </a:solidFill>
                <a:latin typeface="+mn-lt"/>
              </a:rPr>
            </a:br>
            <a:r>
              <a:rPr lang="en-US" sz="5400" b="1" dirty="0" smtClean="0">
                <a:solidFill>
                  <a:schemeClr val="bg2">
                    <a:lumMod val="50000"/>
                  </a:schemeClr>
                </a:solidFill>
                <a:latin typeface="+mn-lt"/>
              </a:rPr>
              <a:t/>
            </a:r>
            <a:br>
              <a:rPr lang="en-US" sz="5400" b="1" dirty="0" smtClean="0">
                <a:solidFill>
                  <a:schemeClr val="bg2">
                    <a:lumMod val="50000"/>
                  </a:schemeClr>
                </a:solidFill>
                <a:latin typeface="+mn-lt"/>
              </a:rPr>
            </a:br>
            <a:r>
              <a:rPr lang="en-US" sz="5400" b="1" dirty="0" smtClean="0">
                <a:latin typeface="+mn-lt"/>
              </a:rPr>
              <a:t>Welcome!</a:t>
            </a:r>
            <a:endParaRPr lang="en-US" sz="5400" b="1" dirty="0">
              <a:latin typeface="+mn-lt"/>
            </a:endParaRPr>
          </a:p>
        </p:txBody>
      </p:sp>
      <p:sp>
        <p:nvSpPr>
          <p:cNvPr id="6" name="Rectangle 5"/>
          <p:cNvSpPr/>
          <p:nvPr/>
        </p:nvSpPr>
        <p:spPr>
          <a:xfrm>
            <a:off x="1567544" y="2151728"/>
            <a:ext cx="9588136" cy="3693319"/>
          </a:xfrm>
          <a:prstGeom prst="rect">
            <a:avLst/>
          </a:prstGeom>
        </p:spPr>
        <p:txBody>
          <a:bodyPr wrap="square">
            <a:spAutoFit/>
          </a:bodyPr>
          <a:lstStyle/>
          <a:p>
            <a:endParaRPr lang="en-US" sz="2000" b="1" dirty="0"/>
          </a:p>
          <a:p>
            <a:pPr marL="285750" indent="-285750">
              <a:buFont typeface="Arial" panose="020B0604020202020204" pitchFamily="34" charset="0"/>
              <a:buChar char="•"/>
            </a:pPr>
            <a:r>
              <a:rPr lang="en-US" sz="2800" b="1" dirty="0" smtClean="0"/>
              <a:t>All </a:t>
            </a:r>
            <a:r>
              <a:rPr lang="en-US" sz="2800" b="1" dirty="0"/>
              <a:t>participants are muted upon entry.  </a:t>
            </a:r>
          </a:p>
          <a:p>
            <a:pPr marL="285750" indent="-285750">
              <a:buFont typeface="Arial" panose="020B0604020202020204" pitchFamily="34" charset="0"/>
              <a:buChar char="•"/>
            </a:pPr>
            <a:endParaRPr lang="en-US" sz="2800" b="1" dirty="0" smtClean="0"/>
          </a:p>
          <a:p>
            <a:pPr marL="285750" indent="-285750">
              <a:buFont typeface="Arial" panose="020B0604020202020204" pitchFamily="34" charset="0"/>
              <a:buChar char="•"/>
            </a:pPr>
            <a:r>
              <a:rPr lang="en-US" sz="2800" b="1" dirty="0" smtClean="0"/>
              <a:t>This </a:t>
            </a:r>
            <a:r>
              <a:rPr lang="en-US" sz="2800" b="1" dirty="0"/>
              <a:t>presentation will be recorded and available for all </a:t>
            </a:r>
            <a:r>
              <a:rPr lang="en-US" sz="2800" b="1" dirty="0" smtClean="0"/>
              <a:t>participants.</a:t>
            </a:r>
          </a:p>
          <a:p>
            <a:endParaRPr lang="en-US" sz="2800" b="1" dirty="0"/>
          </a:p>
          <a:p>
            <a:pPr marL="285750" indent="-285750">
              <a:buFont typeface="Arial" panose="020B0604020202020204" pitchFamily="34" charset="0"/>
              <a:buChar char="•"/>
            </a:pPr>
            <a:r>
              <a:rPr lang="en-US" sz="2800" b="1" dirty="0" smtClean="0"/>
              <a:t>Feel free to ask questions in the chat box or raise your hand throughout the presentation.</a:t>
            </a:r>
            <a:r>
              <a:rPr lang="en-US" sz="2400" b="1" dirty="0"/>
              <a:t/>
            </a:r>
            <a:br>
              <a:rPr lang="en-US" sz="2400" b="1" dirty="0"/>
            </a:br>
            <a:endParaRPr lang="en-US" dirty="0"/>
          </a:p>
        </p:txBody>
      </p:sp>
    </p:spTree>
    <p:extLst>
      <p:ext uri="{BB962C8B-B14F-4D97-AF65-F5344CB8AC3E}">
        <p14:creationId xmlns:p14="http://schemas.microsoft.com/office/powerpoint/2010/main" val="1504103032"/>
      </p:ext>
    </p:extLst>
  </p:cSld>
  <p:clrMapOvr>
    <a:masterClrMapping/>
  </p:clrMapOvr>
  <mc:AlternateContent xmlns:mc="http://schemas.openxmlformats.org/markup-compatibility/2006" xmlns:p14="http://schemas.microsoft.com/office/powerpoint/2010/main">
    <mc:Choice Requires="p14">
      <p:transition spd="slow" p14:dur="2000" advTm="6818"/>
    </mc:Choice>
    <mc:Fallback xmlns="">
      <p:transition spd="slow" advTm="6818"/>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Prior Approvals</a:t>
            </a:r>
            <a:endParaRPr lang="en-US" sz="3600" dirty="0"/>
          </a:p>
        </p:txBody>
      </p:sp>
      <p:sp>
        <p:nvSpPr>
          <p:cNvPr id="5" name="Title 1"/>
          <p:cNvSpPr txBox="1">
            <a:spLocks/>
          </p:cNvSpPr>
          <p:nvPr/>
        </p:nvSpPr>
        <p:spPr>
          <a:xfrm>
            <a:off x="731520" y="1717990"/>
            <a:ext cx="11244580" cy="48738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457200" indent="-457200">
              <a:buFont typeface="Arial" panose="020B0604020202020204" pitchFamily="34" charset="0"/>
              <a:buChar char="•"/>
            </a:pPr>
            <a:r>
              <a:rPr lang="en-US" sz="2600" dirty="0" smtClean="0">
                <a:solidFill>
                  <a:schemeClr val="tx1"/>
                </a:solidFill>
              </a:rPr>
              <a:t>Prior Approvals are required when a hospital requests to change funding activities from those selected at the time of the application. </a:t>
            </a:r>
          </a:p>
          <a:p>
            <a:pPr marL="914400" lvl="1" indent="-457200">
              <a:buFont typeface="Arial" panose="020B0604020202020204" pitchFamily="34" charset="0"/>
              <a:buChar char="•"/>
            </a:pPr>
            <a:r>
              <a:rPr lang="en-US" sz="2400" dirty="0" smtClean="0">
                <a:solidFill>
                  <a:schemeClr val="tx1"/>
                </a:solidFill>
              </a:rPr>
              <a:t>This includes changes to approved application budgets.</a:t>
            </a:r>
          </a:p>
          <a:p>
            <a:pPr lvl="1"/>
            <a:endParaRPr lang="en-US" sz="2000" dirty="0" smtClean="0">
              <a:solidFill>
                <a:schemeClr val="tx1"/>
              </a:solidFill>
            </a:endParaRPr>
          </a:p>
          <a:p>
            <a:pPr marL="457200" indent="-457200">
              <a:buFont typeface="Arial" panose="020B0604020202020204" pitchFamily="34" charset="0"/>
              <a:buChar char="•"/>
            </a:pPr>
            <a:r>
              <a:rPr lang="en-US" sz="2600" dirty="0" smtClean="0">
                <a:solidFill>
                  <a:schemeClr val="tx1"/>
                </a:solidFill>
              </a:rPr>
              <a:t>All Prior Approvals must be submitted via e-mail (</a:t>
            </a:r>
            <a:r>
              <a:rPr lang="en-US" sz="2600" dirty="0" smtClean="0">
                <a:solidFill>
                  <a:schemeClr val="tx1"/>
                </a:solidFill>
                <a:hlinkClick r:id="rId3"/>
              </a:rPr>
              <a:t>ORHPCinfo@health.mo.gov</a:t>
            </a:r>
            <a:r>
              <a:rPr lang="en-US" sz="2600" dirty="0" smtClean="0">
                <a:solidFill>
                  <a:schemeClr val="tx1"/>
                </a:solidFill>
              </a:rPr>
              <a:t>).</a:t>
            </a:r>
          </a:p>
          <a:p>
            <a:endParaRPr lang="en-US" sz="2600" dirty="0" smtClean="0">
              <a:solidFill>
                <a:schemeClr val="tx1"/>
              </a:solidFill>
            </a:endParaRPr>
          </a:p>
          <a:p>
            <a:pPr marL="457200" indent="-457200">
              <a:buFont typeface="Arial" panose="020B0604020202020204" pitchFamily="34" charset="0"/>
              <a:buChar char="•"/>
            </a:pPr>
            <a:r>
              <a:rPr lang="en-US" sz="2600" dirty="0" smtClean="0">
                <a:solidFill>
                  <a:schemeClr val="tx1"/>
                </a:solidFill>
              </a:rPr>
              <a:t>All requests must be submitted prior end of 2</a:t>
            </a:r>
            <a:r>
              <a:rPr lang="en-US" sz="2600" baseline="30000" dirty="0" smtClean="0">
                <a:solidFill>
                  <a:schemeClr val="tx1"/>
                </a:solidFill>
              </a:rPr>
              <a:t>nd</a:t>
            </a:r>
            <a:r>
              <a:rPr lang="en-US" sz="2600" dirty="0" smtClean="0">
                <a:solidFill>
                  <a:schemeClr val="tx1"/>
                </a:solidFill>
              </a:rPr>
              <a:t> quarter (</a:t>
            </a:r>
            <a:r>
              <a:rPr lang="en-US" sz="2600" dirty="0" smtClean="0">
                <a:solidFill>
                  <a:srgbClr val="FF0000"/>
                </a:solidFill>
              </a:rPr>
              <a:t>11/30/2023</a:t>
            </a:r>
            <a:r>
              <a:rPr lang="en-US" sz="2600" dirty="0" smtClean="0">
                <a:solidFill>
                  <a:schemeClr val="tx1"/>
                </a:solidFill>
              </a:rPr>
              <a:t>).  </a:t>
            </a:r>
          </a:p>
        </p:txBody>
      </p:sp>
      <p:pic>
        <p:nvPicPr>
          <p:cNvPr id="4" name="Picture 3" descr="Mike Raffety, DTM, PID - For the ordinary Toastmaste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71885" y="5568179"/>
            <a:ext cx="1011228" cy="1023621"/>
          </a:xfrm>
          <a:prstGeom prst="rect">
            <a:avLst/>
          </a:prstGeom>
        </p:spPr>
      </p:pic>
    </p:spTree>
    <p:extLst>
      <p:ext uri="{BB962C8B-B14F-4D97-AF65-F5344CB8AC3E}">
        <p14:creationId xmlns:p14="http://schemas.microsoft.com/office/powerpoint/2010/main" val="34706859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320128"/>
          </a:xfrm>
        </p:spPr>
        <p:txBody>
          <a:bodyPr>
            <a:normAutofit/>
          </a:bodyPr>
          <a:lstStyle/>
          <a:p>
            <a:pPr algn="ctr"/>
            <a:r>
              <a:rPr lang="en-US" sz="3600" dirty="0" smtClean="0"/>
              <a:t>SHIP Resources</a:t>
            </a:r>
            <a:endParaRPr lang="en-US" sz="3600" dirty="0"/>
          </a:p>
        </p:txBody>
      </p:sp>
      <p:graphicFrame>
        <p:nvGraphicFramePr>
          <p:cNvPr id="3" name="Table 2"/>
          <p:cNvGraphicFramePr>
            <a:graphicFrameLocks noGrp="1"/>
          </p:cNvGraphicFramePr>
          <p:nvPr>
            <p:extLst>
              <p:ext uri="{D42A27DB-BD31-4B8C-83A1-F6EECF244321}">
                <p14:modId xmlns:p14="http://schemas.microsoft.com/office/powerpoint/2010/main" val="241873150"/>
              </p:ext>
            </p:extLst>
          </p:nvPr>
        </p:nvGraphicFramePr>
        <p:xfrm>
          <a:off x="512466" y="2421653"/>
          <a:ext cx="11234056" cy="3108960"/>
        </p:xfrm>
        <a:graphic>
          <a:graphicData uri="http://schemas.openxmlformats.org/drawingml/2006/table">
            <a:tbl>
              <a:tblPr firstRow="1" bandRow="1">
                <a:tableStyleId>{69CF1AB2-1976-4502-BF36-3FF5EA218861}</a:tableStyleId>
              </a:tblPr>
              <a:tblGrid>
                <a:gridCol w="5617028">
                  <a:extLst>
                    <a:ext uri="{9D8B030D-6E8A-4147-A177-3AD203B41FA5}">
                      <a16:colId xmlns:a16="http://schemas.microsoft.com/office/drawing/2014/main" val="3521567195"/>
                    </a:ext>
                  </a:extLst>
                </a:gridCol>
                <a:gridCol w="5617028">
                  <a:extLst>
                    <a:ext uri="{9D8B030D-6E8A-4147-A177-3AD203B41FA5}">
                      <a16:colId xmlns:a16="http://schemas.microsoft.com/office/drawing/2014/main" val="756209552"/>
                    </a:ext>
                  </a:extLst>
                </a:gridCol>
              </a:tblGrid>
              <a:tr h="638011">
                <a:tc>
                  <a:txBody>
                    <a:bodyPr/>
                    <a:lstStyle/>
                    <a:p>
                      <a:pPr algn="ctr"/>
                      <a:r>
                        <a:rPr lang="en-US" sz="1800" b="0" dirty="0" smtClean="0"/>
                        <a:t>MO SHIP Webpage</a:t>
                      </a:r>
                      <a:endParaRPr lang="en-US" b="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dirty="0" smtClean="0">
                          <a:hlinkClick r:id="rId3"/>
                        </a:rPr>
                        <a:t>https://health.mo.gov/living/families/ruralhealth/</a:t>
                      </a:r>
                      <a:endParaRPr lang="en-US" sz="1800" b="0" dirty="0" smtClean="0"/>
                    </a:p>
                    <a:p>
                      <a:endParaRPr lang="en-US" dirty="0"/>
                    </a:p>
                  </a:txBody>
                  <a:tcPr/>
                </a:tc>
                <a:extLst>
                  <a:ext uri="{0D108BD9-81ED-4DB2-BD59-A6C34878D82A}">
                    <a16:rowId xmlns:a16="http://schemas.microsoft.com/office/drawing/2014/main" val="3631308192"/>
                  </a:ext>
                </a:extLst>
              </a:tr>
              <a:tr h="911444">
                <a:tc>
                  <a:txBody>
                    <a:bodyPr/>
                    <a:lstStyle/>
                    <a:p>
                      <a:pPr algn="ctr"/>
                      <a:r>
                        <a:rPr lang="en-US" sz="1800" dirty="0" smtClean="0"/>
                        <a:t>Allowable Investment Search Tool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hlinkClick r:id="rId4"/>
                        </a:rPr>
                        <a:t>https://www.ruralcenter.org/ship/allowable-investments/search-tool</a:t>
                      </a:r>
                      <a:endParaRPr lang="en-US" sz="1800" dirty="0" smtClean="0"/>
                    </a:p>
                    <a:p>
                      <a:endParaRPr lang="en-US" dirty="0"/>
                    </a:p>
                  </a:txBody>
                  <a:tcPr/>
                </a:tc>
                <a:extLst>
                  <a:ext uri="{0D108BD9-81ED-4DB2-BD59-A6C34878D82A}">
                    <a16:rowId xmlns:a16="http://schemas.microsoft.com/office/drawing/2014/main" val="961001843"/>
                  </a:ext>
                </a:extLst>
              </a:tr>
              <a:tr h="911444">
                <a:tc>
                  <a:txBody>
                    <a:bodyPr/>
                    <a:lstStyle/>
                    <a:p>
                      <a:pPr algn="ctr"/>
                      <a:r>
                        <a:rPr lang="en-US" sz="1800" dirty="0" smtClean="0"/>
                        <a:t>Value Based Purchasing Investments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hlinkClick r:id="rId5"/>
                        </a:rPr>
                        <a:t>https://www.ruralcenter.org/ship/allowable-investments/value-based-purchasing</a:t>
                      </a:r>
                      <a:endParaRPr lang="en-US" sz="1800" dirty="0" smtClean="0"/>
                    </a:p>
                    <a:p>
                      <a:endParaRPr lang="en-US" dirty="0"/>
                    </a:p>
                  </a:txBody>
                  <a:tcPr/>
                </a:tc>
                <a:extLst>
                  <a:ext uri="{0D108BD9-81ED-4DB2-BD59-A6C34878D82A}">
                    <a16:rowId xmlns:a16="http://schemas.microsoft.com/office/drawing/2014/main" val="2569643273"/>
                  </a:ext>
                </a:extLst>
              </a:tr>
              <a:tr h="638011">
                <a:tc>
                  <a:txBody>
                    <a:bodyPr/>
                    <a:lstStyle/>
                    <a:p>
                      <a:pPr algn="ctr"/>
                      <a:r>
                        <a:rPr lang="en-US" sz="1800" dirty="0" smtClean="0"/>
                        <a:t>ACO or Shared Savings Investments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hlinkClick r:id="rId6"/>
                        </a:rPr>
                        <a:t>https://www.ruralcenter.org/ship/allowable-investments/accountable-care-organizations</a:t>
                      </a:r>
                      <a:endParaRPr lang="en-US" sz="1800" dirty="0" smtClean="0">
                        <a:solidFill>
                          <a:schemeClr val="tx1"/>
                        </a:solidFill>
                      </a:endParaRPr>
                    </a:p>
                  </a:txBody>
                  <a:tcPr/>
                </a:tc>
                <a:extLst>
                  <a:ext uri="{0D108BD9-81ED-4DB2-BD59-A6C34878D82A}">
                    <a16:rowId xmlns:a16="http://schemas.microsoft.com/office/drawing/2014/main" val="4165414777"/>
                  </a:ext>
                </a:extLst>
              </a:tr>
            </a:tbl>
          </a:graphicData>
        </a:graphic>
      </p:graphicFrame>
    </p:spTree>
    <p:extLst>
      <p:ext uri="{BB962C8B-B14F-4D97-AF65-F5344CB8AC3E}">
        <p14:creationId xmlns:p14="http://schemas.microsoft.com/office/powerpoint/2010/main" val="9433175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320128"/>
          </a:xfrm>
        </p:spPr>
        <p:txBody>
          <a:bodyPr>
            <a:normAutofit/>
          </a:bodyPr>
          <a:lstStyle/>
          <a:p>
            <a:pPr algn="ctr"/>
            <a:r>
              <a:rPr lang="en-US" sz="3600" dirty="0" smtClean="0"/>
              <a:t>SHIP Resources</a:t>
            </a:r>
            <a:endParaRPr lang="en-US" sz="3600" dirty="0"/>
          </a:p>
        </p:txBody>
      </p:sp>
      <p:sp>
        <p:nvSpPr>
          <p:cNvPr id="5" name="Title 1"/>
          <p:cNvSpPr txBox="1">
            <a:spLocks/>
          </p:cNvSpPr>
          <p:nvPr/>
        </p:nvSpPr>
        <p:spPr>
          <a:xfrm>
            <a:off x="-2150347" y="286604"/>
            <a:ext cx="10417374" cy="60627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457200" indent="-457200">
              <a:buFont typeface="Arial" panose="020B0604020202020204" pitchFamily="34" charset="0"/>
              <a:buChar char="•"/>
            </a:pPr>
            <a:endParaRPr lang="en-US" sz="2800" dirty="0" smtClean="0">
              <a:solidFill>
                <a:schemeClr val="tx1"/>
              </a:solidFill>
              <a:hlinkClick r:id="rId3"/>
            </a:endParaRPr>
          </a:p>
          <a:p>
            <a:pPr marL="457200" indent="-457200">
              <a:buFont typeface="Arial" panose="020B0604020202020204" pitchFamily="34" charset="0"/>
              <a:buChar char="•"/>
            </a:pPr>
            <a:endParaRPr lang="en-US" sz="2800" dirty="0" smtClean="0">
              <a:solidFill>
                <a:schemeClr val="tx1"/>
              </a:solidFill>
              <a:hlinkClick r:id="rId4"/>
            </a:endParaRPr>
          </a:p>
          <a:p>
            <a:pPr marL="457200" indent="-457200">
              <a:buFont typeface="Arial" panose="020B0604020202020204" pitchFamily="34" charset="0"/>
              <a:buChar char="•"/>
            </a:pPr>
            <a:endParaRPr lang="en-US" sz="2800" u="sng" dirty="0" smtClean="0">
              <a:solidFill>
                <a:schemeClr val="tx1"/>
              </a:solidFill>
            </a:endParaRPr>
          </a:p>
          <a:p>
            <a:pPr marL="457200" indent="-457200">
              <a:buFont typeface="Arial" panose="020B0604020202020204" pitchFamily="34" charset="0"/>
              <a:buChar char="•"/>
            </a:pPr>
            <a:endParaRPr lang="en-US" sz="2800" u="sng" dirty="0" smtClean="0">
              <a:solidFill>
                <a:schemeClr val="tx1"/>
              </a:solidFill>
            </a:endParaRPr>
          </a:p>
          <a:p>
            <a:pPr marL="457200" indent="-457200">
              <a:buFont typeface="Arial" panose="020B0604020202020204" pitchFamily="34" charset="0"/>
              <a:buChar char="•"/>
            </a:pPr>
            <a:endParaRPr lang="en-US" sz="2800" u="sng" dirty="0" smtClean="0">
              <a:solidFill>
                <a:schemeClr val="tx1"/>
              </a:solidFill>
            </a:endParaRPr>
          </a:p>
          <a:p>
            <a:pPr marL="457200" indent="-457200">
              <a:buFont typeface="Arial" panose="020B0604020202020204" pitchFamily="34" charset="0"/>
              <a:buChar char="•"/>
            </a:pPr>
            <a:endParaRPr lang="en-US" sz="2200" dirty="0">
              <a:solidFill>
                <a:schemeClr val="tx1"/>
              </a:solidFill>
            </a:endParaRPr>
          </a:p>
          <a:p>
            <a:endParaRPr lang="en-US" sz="2200" dirty="0" smtClean="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832092234"/>
              </p:ext>
            </p:extLst>
          </p:nvPr>
        </p:nvGraphicFramePr>
        <p:xfrm>
          <a:off x="494377" y="2197929"/>
          <a:ext cx="11232049" cy="3861226"/>
        </p:xfrm>
        <a:graphic>
          <a:graphicData uri="http://schemas.openxmlformats.org/drawingml/2006/table">
            <a:tbl>
              <a:tblPr firstRow="1" bandRow="1">
                <a:tableStyleId>{69CF1AB2-1976-4502-BF36-3FF5EA218861}</a:tableStyleId>
              </a:tblPr>
              <a:tblGrid>
                <a:gridCol w="5424102">
                  <a:extLst>
                    <a:ext uri="{9D8B030D-6E8A-4147-A177-3AD203B41FA5}">
                      <a16:colId xmlns:a16="http://schemas.microsoft.com/office/drawing/2014/main" val="4230200414"/>
                    </a:ext>
                  </a:extLst>
                </a:gridCol>
                <a:gridCol w="5807947">
                  <a:extLst>
                    <a:ext uri="{9D8B030D-6E8A-4147-A177-3AD203B41FA5}">
                      <a16:colId xmlns:a16="http://schemas.microsoft.com/office/drawing/2014/main" val="2492592295"/>
                    </a:ext>
                  </a:extLst>
                </a:gridCol>
              </a:tblGrid>
              <a:tr h="73083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PB or PPS Investments </a:t>
                      </a:r>
                      <a:endParaRPr lang="en-US" b="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hlinkClick r:id="rId5"/>
                        </a:rPr>
                        <a:t>https://www.ruralcenter.org/ship/allowable-investments/payment-bundling</a:t>
                      </a:r>
                      <a:endParaRPr lang="en-US" sz="1800" b="0" dirty="0" smtClean="0">
                        <a:solidFill>
                          <a:schemeClr val="tx1"/>
                        </a:solidFill>
                      </a:endParaRPr>
                    </a:p>
                  </a:txBody>
                  <a:tcPr/>
                </a:tc>
                <a:extLst>
                  <a:ext uri="{0D108BD9-81ED-4DB2-BD59-A6C34878D82A}">
                    <a16:rowId xmlns:a16="http://schemas.microsoft.com/office/drawing/2014/main" val="339849629"/>
                  </a:ext>
                </a:extLst>
              </a:tr>
              <a:tr h="703312">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CMS Hospital Price Transparency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hlinkClick r:id="rId4"/>
                        </a:rPr>
                        <a:t>https://www.cms.gov/hospital-price-transparency</a:t>
                      </a:r>
                      <a:endParaRPr lang="en-US" sz="1800" dirty="0" smtClean="0">
                        <a:solidFill>
                          <a:schemeClr val="tx1"/>
                        </a:solidFill>
                      </a:endParaRPr>
                    </a:p>
                  </a:txBody>
                  <a:tcPr/>
                </a:tc>
                <a:extLst>
                  <a:ext uri="{0D108BD9-81ED-4DB2-BD59-A6C34878D82A}">
                    <a16:rowId xmlns:a16="http://schemas.microsoft.com/office/drawing/2014/main" val="2416077516"/>
                  </a:ext>
                </a:extLst>
              </a:tr>
              <a:tr h="130615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u="none" dirty="0" smtClean="0"/>
                        <a:t>MBQIP Resources</a:t>
                      </a:r>
                      <a:endParaRPr lang="en-US" u="none"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hlinkClick r:id="rId6"/>
                        </a:rPr>
                        <a:t>www.hrsa.gov/rural-health/rural-hospitals/mbqip</a:t>
                      </a:r>
                      <a:endParaRPr lang="en-US" sz="1800" dirty="0" smtClean="0">
                        <a:solidFill>
                          <a:schemeClr val="tx1"/>
                        </a:solidFill>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 (and)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hlinkClick r:id="rId7"/>
                        </a:rPr>
                        <a:t>www.ruralcenter.org/resource-library/mbqip-measures</a:t>
                      </a:r>
                      <a:endParaRPr lang="en-US" sz="1800" dirty="0" smtClean="0">
                        <a:solidFill>
                          <a:schemeClr val="tx1"/>
                        </a:solidFill>
                      </a:endParaRPr>
                    </a:p>
                  </a:txBody>
                  <a:tcPr/>
                </a:tc>
                <a:extLst>
                  <a:ext uri="{0D108BD9-81ED-4DB2-BD59-A6C34878D82A}">
                    <a16:rowId xmlns:a16="http://schemas.microsoft.com/office/drawing/2014/main" val="894655555"/>
                  </a:ext>
                </a:extLst>
              </a:tr>
              <a:tr h="41761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u="none" dirty="0" smtClean="0">
                          <a:solidFill>
                            <a:schemeClr val="tx1"/>
                          </a:solidFill>
                        </a:rPr>
                        <a:t>3RNet </a:t>
                      </a:r>
                    </a:p>
                  </a:txBody>
                  <a:tcPr/>
                </a:tc>
                <a:tc>
                  <a:txBody>
                    <a:bodyPr/>
                    <a:lstStyle/>
                    <a:p>
                      <a:r>
                        <a:rPr lang="en-US" sz="1800" dirty="0" smtClean="0">
                          <a:solidFill>
                            <a:schemeClr val="tx1"/>
                          </a:solidFill>
                          <a:hlinkClick r:id="rId8"/>
                        </a:rPr>
                        <a:t>https://www.3rnet.org/</a:t>
                      </a:r>
                      <a:r>
                        <a:rPr lang="en-US" sz="1800" dirty="0" smtClean="0">
                          <a:solidFill>
                            <a:schemeClr val="tx1"/>
                          </a:solidFill>
                        </a:rPr>
                        <a:t> </a:t>
                      </a:r>
                      <a:endParaRPr lang="en-US" dirty="0"/>
                    </a:p>
                  </a:txBody>
                  <a:tcPr/>
                </a:tc>
                <a:extLst>
                  <a:ext uri="{0D108BD9-81ED-4DB2-BD59-A6C34878D82A}">
                    <a16:rowId xmlns:a16="http://schemas.microsoft.com/office/drawing/2014/main" val="2617478061"/>
                  </a:ext>
                </a:extLst>
              </a:tr>
              <a:tr h="703312">
                <a:tc>
                  <a:txBody>
                    <a:bodyPr/>
                    <a:lstStyle/>
                    <a:p>
                      <a:pPr marL="0" indent="0" algn="ctr">
                        <a:buFont typeface="Arial" panose="020B0604020202020204" pitchFamily="34" charset="0"/>
                        <a:buNone/>
                      </a:pPr>
                      <a:r>
                        <a:rPr lang="en-US" sz="1800" u="none" dirty="0" smtClean="0">
                          <a:solidFill>
                            <a:schemeClr val="tx1"/>
                          </a:solidFill>
                        </a:rPr>
                        <a:t>Rural Spotlight Blog </a:t>
                      </a:r>
                      <a:endParaRPr lang="en-US" sz="1600" u="none" dirty="0" smtClean="0">
                        <a:solidFill>
                          <a:schemeClr val="bg2">
                            <a:lumMod val="75000"/>
                          </a:schemeClr>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hlinkClick r:id="rId9"/>
                        </a:rPr>
                        <a:t>https://ruralhealthinfocenter.health.mo.gov/</a:t>
                      </a:r>
                      <a:r>
                        <a:rPr lang="en-US" sz="1800" dirty="0" smtClean="0">
                          <a:solidFill>
                            <a:schemeClr val="tx1"/>
                          </a:solidFill>
                        </a:rPr>
                        <a:t> </a:t>
                      </a:r>
                    </a:p>
                  </a:txBody>
                  <a:tcPr/>
                </a:tc>
                <a:extLst>
                  <a:ext uri="{0D108BD9-81ED-4DB2-BD59-A6C34878D82A}">
                    <a16:rowId xmlns:a16="http://schemas.microsoft.com/office/drawing/2014/main" val="2408687085"/>
                  </a:ext>
                </a:extLst>
              </a:tr>
            </a:tbl>
          </a:graphicData>
        </a:graphic>
      </p:graphicFrame>
    </p:spTree>
    <p:extLst>
      <p:ext uri="{BB962C8B-B14F-4D97-AF65-F5344CB8AC3E}">
        <p14:creationId xmlns:p14="http://schemas.microsoft.com/office/powerpoint/2010/main" val="6725965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703384"/>
            <a:ext cx="6368645" cy="903347"/>
          </a:xfrm>
        </p:spPr>
        <p:txBody>
          <a:bodyPr>
            <a:normAutofit/>
          </a:bodyPr>
          <a:lstStyle/>
          <a:p>
            <a:r>
              <a:rPr lang="en-US" sz="3600" dirty="0" smtClean="0"/>
              <a:t>Stroudwater Associates</a:t>
            </a:r>
            <a:endParaRPr lang="en-US" sz="3600" dirty="0"/>
          </a:p>
        </p:txBody>
      </p:sp>
      <p:sp>
        <p:nvSpPr>
          <p:cNvPr id="5" name="Title 1"/>
          <p:cNvSpPr txBox="1">
            <a:spLocks/>
          </p:cNvSpPr>
          <p:nvPr/>
        </p:nvSpPr>
        <p:spPr>
          <a:xfrm>
            <a:off x="531558" y="2070146"/>
            <a:ext cx="11154675" cy="93026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2000" dirty="0" smtClean="0">
                <a:solidFill>
                  <a:schemeClr val="tx1"/>
                </a:solidFill>
              </a:rPr>
              <a:t>Stroudwater Associates,  in partnership with the Missouri Office of Rural Health and Primary </a:t>
            </a:r>
          </a:p>
          <a:p>
            <a:r>
              <a:rPr lang="en-US" sz="2000" dirty="0" smtClean="0">
                <a:solidFill>
                  <a:schemeClr val="tx1"/>
                </a:solidFill>
              </a:rPr>
              <a:t>Care, will be working with MO CAH’s to implement and successfully sustain quality improvement strategies and support participation in the MBQIP program.  </a:t>
            </a:r>
          </a:p>
          <a:p>
            <a:pPr marL="457200" indent="-457200">
              <a:buFont typeface="Arial" panose="020B0604020202020204" pitchFamily="34" charset="0"/>
              <a:buChar char="•"/>
            </a:pPr>
            <a:endParaRPr lang="en-US" sz="2200" dirty="0" smtClean="0">
              <a:solidFill>
                <a:schemeClr val="tx1"/>
              </a:solidFill>
            </a:endParaRPr>
          </a:p>
        </p:txBody>
      </p:sp>
      <p:pic>
        <p:nvPicPr>
          <p:cNvPr id="4" name="Picture 3"/>
          <p:cNvPicPr>
            <a:picLocks noChangeAspect="1"/>
          </p:cNvPicPr>
          <p:nvPr/>
        </p:nvPicPr>
        <p:blipFill>
          <a:blip r:embed="rId3"/>
          <a:stretch>
            <a:fillRect/>
          </a:stretch>
        </p:blipFill>
        <p:spPr>
          <a:xfrm>
            <a:off x="8476497" y="854256"/>
            <a:ext cx="2590800" cy="752475"/>
          </a:xfrm>
          <a:prstGeom prst="rect">
            <a:avLst/>
          </a:prstGeom>
        </p:spPr>
      </p:pic>
      <p:sp>
        <p:nvSpPr>
          <p:cNvPr id="6" name="TextBox 5"/>
          <p:cNvSpPr txBox="1"/>
          <p:nvPr/>
        </p:nvSpPr>
        <p:spPr>
          <a:xfrm>
            <a:off x="6306053" y="2757703"/>
            <a:ext cx="4340888" cy="2985433"/>
          </a:xfrm>
          <a:prstGeom prst="rect">
            <a:avLst/>
          </a:prstGeom>
          <a:solidFill>
            <a:schemeClr val="accent1">
              <a:alpha val="25000"/>
            </a:schemeClr>
          </a:solidFill>
        </p:spPr>
        <p:txBody>
          <a:bodyPr wrap="square" rtlCol="0">
            <a:spAutoFit/>
          </a:bodyPr>
          <a:lstStyle/>
          <a:p>
            <a:pPr algn="ctr">
              <a:spcAft>
                <a:spcPts val="600"/>
              </a:spcAft>
            </a:pPr>
            <a:r>
              <a:rPr lang="en-US" sz="2400" dirty="0"/>
              <a:t>Contact The Stroudwater </a:t>
            </a:r>
            <a:r>
              <a:rPr lang="en-US" sz="2400" dirty="0" smtClean="0"/>
              <a:t>Team</a:t>
            </a:r>
            <a:endParaRPr lang="en-US" sz="2400" dirty="0"/>
          </a:p>
          <a:p>
            <a:pPr algn="ctr">
              <a:spcAft>
                <a:spcPts val="600"/>
              </a:spcAft>
            </a:pPr>
            <a:r>
              <a:rPr lang="en-US" dirty="0"/>
              <a:t>Carla Wilber, Senior Consultant: </a:t>
            </a:r>
            <a:r>
              <a:rPr lang="en-US" dirty="0">
                <a:hlinkClick r:id="rId4"/>
              </a:rPr>
              <a:t>cwilber@stroudwater.com</a:t>
            </a:r>
            <a:endParaRPr lang="en-US" dirty="0"/>
          </a:p>
          <a:p>
            <a:pPr algn="ctr">
              <a:spcAft>
                <a:spcPts val="600"/>
              </a:spcAft>
            </a:pPr>
            <a:r>
              <a:rPr lang="en-US" dirty="0"/>
              <a:t>Lindsay Corcoran, Senior Consultant:  </a:t>
            </a:r>
            <a:r>
              <a:rPr lang="en-US" dirty="0">
                <a:hlinkClick r:id="rId5"/>
              </a:rPr>
              <a:t>lcorcoran@stroudwater.com</a:t>
            </a:r>
            <a:endParaRPr lang="en-US" dirty="0"/>
          </a:p>
          <a:p>
            <a:pPr algn="ctr">
              <a:spcAft>
                <a:spcPts val="600"/>
              </a:spcAft>
            </a:pPr>
            <a:r>
              <a:rPr lang="en-US" dirty="0"/>
              <a:t>Christie Bishop, Consultant: </a:t>
            </a:r>
            <a:r>
              <a:rPr lang="en-US" dirty="0">
                <a:hlinkClick r:id="rId6"/>
              </a:rPr>
              <a:t>cbishop@stroudwater.com</a:t>
            </a:r>
            <a:endParaRPr lang="en-US" dirty="0"/>
          </a:p>
          <a:p>
            <a:pPr algn="ctr">
              <a:spcAft>
                <a:spcPts val="600"/>
              </a:spcAft>
            </a:pPr>
            <a:r>
              <a:rPr lang="en-US" dirty="0"/>
              <a:t>Megan Zook, Project Coordinator: </a:t>
            </a:r>
            <a:r>
              <a:rPr lang="en-US" dirty="0">
                <a:hlinkClick r:id="rId7"/>
              </a:rPr>
              <a:t>mzook@stroudwater.com</a:t>
            </a:r>
            <a:r>
              <a:rPr lang="en-US" dirty="0"/>
              <a:t> </a:t>
            </a:r>
          </a:p>
        </p:txBody>
      </p:sp>
      <p:sp>
        <p:nvSpPr>
          <p:cNvPr id="7" name="TextBox 6"/>
          <p:cNvSpPr txBox="1"/>
          <p:nvPr/>
        </p:nvSpPr>
        <p:spPr>
          <a:xfrm>
            <a:off x="2250831" y="6262666"/>
            <a:ext cx="6931354" cy="461665"/>
          </a:xfrm>
          <a:prstGeom prst="rect">
            <a:avLst/>
          </a:prstGeom>
          <a:noFill/>
          <a:ln>
            <a:solidFill>
              <a:schemeClr val="accent1"/>
            </a:solidFill>
          </a:ln>
        </p:spPr>
        <p:txBody>
          <a:bodyPr wrap="square" rtlCol="0">
            <a:spAutoFit/>
          </a:bodyPr>
          <a:lstStyle/>
          <a:p>
            <a:pPr algn="ctr"/>
            <a:r>
              <a:rPr lang="en-US" sz="2400" dirty="0"/>
              <a:t>Stroudwater: </a:t>
            </a:r>
            <a:r>
              <a:rPr lang="en-US" sz="2400" dirty="0">
                <a:hlinkClick r:id="rId8"/>
              </a:rPr>
              <a:t>https://www.stroudwater.com/</a:t>
            </a:r>
            <a:r>
              <a:rPr lang="en-US" sz="2400" dirty="0"/>
              <a:t> </a:t>
            </a:r>
          </a:p>
        </p:txBody>
      </p:sp>
      <p:sp>
        <p:nvSpPr>
          <p:cNvPr id="8" name="TextBox 7"/>
          <p:cNvSpPr txBox="1"/>
          <p:nvPr/>
        </p:nvSpPr>
        <p:spPr>
          <a:xfrm>
            <a:off x="1097699" y="3192798"/>
            <a:ext cx="4169062" cy="1938992"/>
          </a:xfrm>
          <a:prstGeom prst="rect">
            <a:avLst/>
          </a:prstGeom>
          <a:noFill/>
        </p:spPr>
        <p:txBody>
          <a:bodyPr wrap="square" rtlCol="0">
            <a:spAutoFit/>
          </a:bodyPr>
          <a:lstStyle/>
          <a:p>
            <a:pPr>
              <a:spcAft>
                <a:spcPts val="600"/>
              </a:spcAft>
            </a:pPr>
            <a:r>
              <a:rPr lang="en-US" sz="2000" b="1" dirty="0"/>
              <a:t>Program activities include: </a:t>
            </a:r>
          </a:p>
          <a:p>
            <a:pPr marL="285750" indent="-285750">
              <a:spcAft>
                <a:spcPts val="600"/>
              </a:spcAft>
              <a:buFont typeface="Arial" panose="020B0604020202020204" pitchFamily="34" charset="0"/>
              <a:buChar char="•"/>
            </a:pPr>
            <a:r>
              <a:rPr lang="en-US" sz="2000" dirty="0"/>
              <a:t>Quarterly/Bi-Annual Meetings</a:t>
            </a:r>
          </a:p>
          <a:p>
            <a:pPr marL="285750" indent="-285750">
              <a:spcAft>
                <a:spcPts val="600"/>
              </a:spcAft>
              <a:buFont typeface="Arial" panose="020B0604020202020204" pitchFamily="34" charset="0"/>
              <a:buChar char="•"/>
            </a:pPr>
            <a:r>
              <a:rPr lang="en-US" sz="2000" dirty="0"/>
              <a:t>Education Session</a:t>
            </a:r>
          </a:p>
          <a:p>
            <a:pPr marL="285750" indent="-285750">
              <a:spcAft>
                <a:spcPts val="600"/>
              </a:spcAft>
              <a:buFont typeface="Arial" panose="020B0604020202020204" pitchFamily="34" charset="0"/>
              <a:buChar char="•"/>
            </a:pPr>
            <a:r>
              <a:rPr lang="en-US" sz="2000" dirty="0"/>
              <a:t>Peer-2-Peer Learning</a:t>
            </a:r>
          </a:p>
          <a:p>
            <a:pPr marL="285750" indent="-285750">
              <a:spcAft>
                <a:spcPts val="600"/>
              </a:spcAft>
              <a:buFont typeface="Arial" panose="020B0604020202020204" pitchFamily="34" charset="0"/>
              <a:buChar char="•"/>
            </a:pPr>
            <a:r>
              <a:rPr lang="en-US" sz="2000" dirty="0"/>
              <a:t>QI-MBQIP Technical </a:t>
            </a:r>
            <a:r>
              <a:rPr lang="en-US" sz="2000" dirty="0" smtClean="0"/>
              <a:t>Assistance</a:t>
            </a:r>
            <a:endParaRPr lang="en-US" sz="2000" dirty="0"/>
          </a:p>
        </p:txBody>
      </p:sp>
    </p:spTree>
    <p:extLst>
      <p:ext uri="{BB962C8B-B14F-4D97-AF65-F5344CB8AC3E}">
        <p14:creationId xmlns:p14="http://schemas.microsoft.com/office/powerpoint/2010/main" val="6932551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553" y="813915"/>
            <a:ext cx="10058400" cy="772719"/>
          </a:xfrm>
        </p:spPr>
        <p:txBody>
          <a:bodyPr>
            <a:normAutofit/>
          </a:bodyPr>
          <a:lstStyle/>
          <a:p>
            <a:pPr algn="ctr"/>
            <a:r>
              <a:rPr lang="en-US" sz="3600" dirty="0" smtClean="0"/>
              <a:t>Warbird Consulting partners</a:t>
            </a:r>
            <a:endParaRPr lang="en-US" sz="3600" dirty="0"/>
          </a:p>
        </p:txBody>
      </p:sp>
      <p:sp>
        <p:nvSpPr>
          <p:cNvPr id="5" name="Title 1"/>
          <p:cNvSpPr txBox="1">
            <a:spLocks/>
          </p:cNvSpPr>
          <p:nvPr/>
        </p:nvSpPr>
        <p:spPr>
          <a:xfrm>
            <a:off x="1108165" y="3341690"/>
            <a:ext cx="4874456" cy="27833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spcAft>
                <a:spcPts val="600"/>
              </a:spcAft>
            </a:pPr>
            <a:r>
              <a:rPr lang="en-US" sz="2000" b="1" dirty="0">
                <a:solidFill>
                  <a:schemeClr val="tx1"/>
                </a:solidFill>
              </a:rPr>
              <a:t>Program Activities Include: </a:t>
            </a:r>
          </a:p>
          <a:p>
            <a:pPr>
              <a:spcAft>
                <a:spcPts val="600"/>
              </a:spcAft>
              <a:buFont typeface="Wingdings" panose="05000000000000000000" pitchFamily="2" charset="2"/>
              <a:buChar char="v"/>
            </a:pPr>
            <a:r>
              <a:rPr lang="en-US" sz="2000" dirty="0">
                <a:solidFill>
                  <a:schemeClr val="tx1"/>
                </a:solidFill>
              </a:rPr>
              <a:t>Pricing Transparency Reviews</a:t>
            </a:r>
          </a:p>
          <a:p>
            <a:pPr>
              <a:spcAft>
                <a:spcPts val="600"/>
              </a:spcAft>
              <a:buFont typeface="Wingdings" panose="05000000000000000000" pitchFamily="2" charset="2"/>
              <a:buChar char="v"/>
            </a:pPr>
            <a:r>
              <a:rPr lang="en-US" sz="2000" dirty="0">
                <a:solidFill>
                  <a:schemeClr val="tx1"/>
                </a:solidFill>
              </a:rPr>
              <a:t>Revenue Capture Assessments</a:t>
            </a:r>
          </a:p>
          <a:p>
            <a:pPr>
              <a:spcAft>
                <a:spcPts val="600"/>
              </a:spcAft>
              <a:buFont typeface="Wingdings" panose="05000000000000000000" pitchFamily="2" charset="2"/>
              <a:buChar char="v"/>
            </a:pPr>
            <a:r>
              <a:rPr lang="en-US" sz="2000" dirty="0">
                <a:solidFill>
                  <a:schemeClr val="tx1"/>
                </a:solidFill>
              </a:rPr>
              <a:t>Policy and Procedure Reviews and </a:t>
            </a:r>
            <a:r>
              <a:rPr lang="en-US" sz="2000" dirty="0" smtClean="0">
                <a:solidFill>
                  <a:schemeClr val="tx1"/>
                </a:solidFill>
              </a:rPr>
              <a:t>       	Modifications</a:t>
            </a:r>
            <a:endParaRPr lang="en-US" sz="2000" dirty="0">
              <a:solidFill>
                <a:schemeClr val="tx1"/>
              </a:solidFill>
            </a:endParaRPr>
          </a:p>
          <a:p>
            <a:pPr>
              <a:spcAft>
                <a:spcPts val="600"/>
              </a:spcAft>
              <a:buFont typeface="Wingdings" panose="05000000000000000000" pitchFamily="2" charset="2"/>
              <a:buChar char="v"/>
            </a:pPr>
            <a:r>
              <a:rPr lang="en-US" sz="2000" dirty="0">
                <a:solidFill>
                  <a:schemeClr val="tx1"/>
                </a:solidFill>
              </a:rPr>
              <a:t>Educational Webinars </a:t>
            </a:r>
          </a:p>
          <a:p>
            <a:pPr>
              <a:spcAft>
                <a:spcPts val="600"/>
              </a:spcAft>
              <a:buFont typeface="Wingdings" panose="05000000000000000000" pitchFamily="2" charset="2"/>
              <a:buChar char="v"/>
            </a:pPr>
            <a:r>
              <a:rPr lang="en-US" sz="2000" dirty="0">
                <a:solidFill>
                  <a:schemeClr val="tx1"/>
                </a:solidFill>
              </a:rPr>
              <a:t>Strategic Pricing Analysis</a:t>
            </a:r>
          </a:p>
          <a:p>
            <a:pPr>
              <a:spcAft>
                <a:spcPts val="600"/>
              </a:spcAft>
              <a:buFont typeface="Wingdings" panose="05000000000000000000" pitchFamily="2" charset="2"/>
              <a:buChar char="v"/>
            </a:pPr>
            <a:r>
              <a:rPr lang="en-US" sz="2000" dirty="0">
                <a:solidFill>
                  <a:schemeClr val="tx1"/>
                </a:solidFill>
              </a:rPr>
              <a:t>No Surprises Act Discussion</a:t>
            </a:r>
          </a:p>
          <a:p>
            <a:pPr>
              <a:spcAft>
                <a:spcPts val="600"/>
              </a:spcAft>
              <a:buFont typeface="Wingdings" panose="05000000000000000000" pitchFamily="2" charset="2"/>
              <a:buChar char="v"/>
            </a:pPr>
            <a:r>
              <a:rPr lang="en-US" sz="2000" dirty="0">
                <a:solidFill>
                  <a:schemeClr val="tx1"/>
                </a:solidFill>
              </a:rPr>
              <a:t>Operational Strategy </a:t>
            </a:r>
            <a:r>
              <a:rPr lang="en-US" sz="2000" dirty="0" smtClean="0">
                <a:solidFill>
                  <a:schemeClr val="tx1"/>
                </a:solidFill>
              </a:rPr>
              <a:t>Sessions</a:t>
            </a:r>
            <a:endParaRPr lang="en-US" sz="2000" dirty="0">
              <a:solidFill>
                <a:schemeClr val="tx1"/>
              </a:solidFill>
            </a:endParaRPr>
          </a:p>
        </p:txBody>
      </p:sp>
      <p:pic>
        <p:nvPicPr>
          <p:cNvPr id="4" name="Picture 3"/>
          <p:cNvPicPr>
            <a:picLocks noChangeAspect="1"/>
          </p:cNvPicPr>
          <p:nvPr/>
        </p:nvPicPr>
        <p:blipFill>
          <a:blip r:embed="rId3"/>
          <a:stretch>
            <a:fillRect/>
          </a:stretch>
        </p:blipFill>
        <p:spPr>
          <a:xfrm>
            <a:off x="8879205" y="813915"/>
            <a:ext cx="2276475" cy="857250"/>
          </a:xfrm>
          <a:prstGeom prst="rect">
            <a:avLst/>
          </a:prstGeom>
        </p:spPr>
      </p:pic>
      <p:sp>
        <p:nvSpPr>
          <p:cNvPr id="3" name="TextBox 2"/>
          <p:cNvSpPr txBox="1"/>
          <p:nvPr/>
        </p:nvSpPr>
        <p:spPr>
          <a:xfrm>
            <a:off x="7266444" y="3853655"/>
            <a:ext cx="4089679" cy="1477328"/>
          </a:xfrm>
          <a:prstGeom prst="rect">
            <a:avLst/>
          </a:prstGeom>
          <a:solidFill>
            <a:schemeClr val="accent1">
              <a:alpha val="25000"/>
            </a:schemeClr>
          </a:solidFill>
        </p:spPr>
        <p:txBody>
          <a:bodyPr wrap="square" rtlCol="0">
            <a:spAutoFit/>
          </a:bodyPr>
          <a:lstStyle/>
          <a:p>
            <a:pPr algn="ctr"/>
            <a:r>
              <a:rPr lang="en-US" b="1" dirty="0" smtClean="0"/>
              <a:t>Contact the Warbird Team</a:t>
            </a:r>
          </a:p>
          <a:p>
            <a:pPr algn="ctr"/>
            <a:r>
              <a:rPr lang="en-US" dirty="0" smtClean="0"/>
              <a:t>John </a:t>
            </a:r>
            <a:r>
              <a:rPr lang="en-US" dirty="0" err="1" smtClean="0"/>
              <a:t>Behn</a:t>
            </a:r>
            <a:r>
              <a:rPr lang="en-US" dirty="0" smtClean="0"/>
              <a:t>, Senior Consultant:</a:t>
            </a:r>
          </a:p>
          <a:p>
            <a:pPr algn="ctr"/>
            <a:r>
              <a:rPr lang="en-US" dirty="0" smtClean="0">
                <a:hlinkClick r:id="rId4"/>
              </a:rPr>
              <a:t>jbehn@warbirdcp.com</a:t>
            </a:r>
            <a:r>
              <a:rPr lang="en-US" dirty="0" smtClean="0"/>
              <a:t> </a:t>
            </a:r>
          </a:p>
          <a:p>
            <a:pPr algn="ctr"/>
            <a:r>
              <a:rPr lang="en-US" dirty="0"/>
              <a:t>603-801-2027</a:t>
            </a:r>
          </a:p>
          <a:p>
            <a:pPr algn="ctr"/>
            <a:endParaRPr lang="en-US" dirty="0"/>
          </a:p>
        </p:txBody>
      </p:sp>
      <p:sp>
        <p:nvSpPr>
          <p:cNvPr id="7" name="TextBox 6"/>
          <p:cNvSpPr txBox="1"/>
          <p:nvPr/>
        </p:nvSpPr>
        <p:spPr>
          <a:xfrm>
            <a:off x="462224" y="1907105"/>
            <a:ext cx="11334541" cy="1323439"/>
          </a:xfrm>
          <a:prstGeom prst="rect">
            <a:avLst/>
          </a:prstGeom>
          <a:noFill/>
        </p:spPr>
        <p:txBody>
          <a:bodyPr wrap="square" rtlCol="0">
            <a:spAutoFit/>
          </a:bodyPr>
          <a:lstStyle/>
          <a:p>
            <a:r>
              <a:rPr lang="en-US" sz="2000" dirty="0"/>
              <a:t>Warbird Consulting Partners is here to provide our member with Operation and Financial resources.  The Warbird RCO team is available to answer questions, assist with strategy, discuss operational issues and address revenue cycle concerns.  These services are supported and funded by the Missouri Department of Rural Health. </a:t>
            </a:r>
          </a:p>
        </p:txBody>
      </p:sp>
      <p:sp>
        <p:nvSpPr>
          <p:cNvPr id="8" name="TextBox 7"/>
          <p:cNvSpPr txBox="1"/>
          <p:nvPr/>
        </p:nvSpPr>
        <p:spPr>
          <a:xfrm>
            <a:off x="3680857" y="6286528"/>
            <a:ext cx="6859863" cy="461665"/>
          </a:xfrm>
          <a:prstGeom prst="rect">
            <a:avLst/>
          </a:prstGeom>
          <a:noFill/>
          <a:ln>
            <a:solidFill>
              <a:schemeClr val="accent1"/>
            </a:solidFill>
          </a:ln>
        </p:spPr>
        <p:txBody>
          <a:bodyPr wrap="square" rtlCol="0">
            <a:spAutoFit/>
          </a:bodyPr>
          <a:lstStyle/>
          <a:p>
            <a:pPr algn="ctr"/>
            <a:r>
              <a:rPr lang="en-US" sz="2400" dirty="0"/>
              <a:t>Warbird Consulting: </a:t>
            </a:r>
            <a:r>
              <a:rPr lang="en-US" sz="2400" dirty="0">
                <a:hlinkClick r:id="rId5"/>
              </a:rPr>
              <a:t>https://warbirdconsulting.com/</a:t>
            </a:r>
            <a:r>
              <a:rPr lang="en-US" sz="2400" dirty="0"/>
              <a:t> </a:t>
            </a:r>
          </a:p>
        </p:txBody>
      </p:sp>
    </p:spTree>
    <p:extLst>
      <p:ext uri="{BB962C8B-B14F-4D97-AF65-F5344CB8AC3E}">
        <p14:creationId xmlns:p14="http://schemas.microsoft.com/office/powerpoint/2010/main" val="24042942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320128"/>
          </a:xfrm>
        </p:spPr>
        <p:txBody>
          <a:bodyPr>
            <a:normAutofit/>
          </a:bodyPr>
          <a:lstStyle/>
          <a:p>
            <a:pPr algn="ctr"/>
            <a:r>
              <a:rPr lang="en-US" sz="3600" dirty="0" smtClean="0"/>
              <a:t>ORHPC Contact Information</a:t>
            </a:r>
            <a:endParaRPr lang="en-US" sz="3600" dirty="0"/>
          </a:p>
        </p:txBody>
      </p:sp>
      <p:sp>
        <p:nvSpPr>
          <p:cNvPr id="5" name="Title 1"/>
          <p:cNvSpPr txBox="1">
            <a:spLocks/>
          </p:cNvSpPr>
          <p:nvPr/>
        </p:nvSpPr>
        <p:spPr>
          <a:xfrm>
            <a:off x="1214846" y="1606733"/>
            <a:ext cx="9940834" cy="50659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2400" dirty="0">
                <a:solidFill>
                  <a:schemeClr val="tx1"/>
                </a:solidFill>
              </a:rPr>
              <a:t>Sara Davenport – Office Chief</a:t>
            </a:r>
          </a:p>
          <a:p>
            <a:r>
              <a:rPr lang="en-US" sz="2400" dirty="0" smtClean="0">
                <a:solidFill>
                  <a:schemeClr val="tx1"/>
                </a:solidFill>
              </a:rPr>
              <a:t>Shirley Murphy </a:t>
            </a:r>
            <a:r>
              <a:rPr lang="en-US" sz="2400" dirty="0">
                <a:solidFill>
                  <a:schemeClr val="tx1"/>
                </a:solidFill>
              </a:rPr>
              <a:t>– Rural Health Manager</a:t>
            </a:r>
          </a:p>
          <a:p>
            <a:endParaRPr lang="en-US" sz="2400" dirty="0" smtClean="0">
              <a:solidFill>
                <a:schemeClr val="tx1"/>
              </a:solidFill>
            </a:endParaRPr>
          </a:p>
          <a:p>
            <a:r>
              <a:rPr lang="en-US" sz="2400" u="sng" dirty="0" smtClean="0">
                <a:solidFill>
                  <a:srgbClr val="FF0000"/>
                </a:solidFill>
              </a:rPr>
              <a:t>Primary Contact:  Ashlee Griffin– Rural Health Coordinator</a:t>
            </a:r>
          </a:p>
          <a:p>
            <a:r>
              <a:rPr lang="en-US" sz="2400" dirty="0" smtClean="0">
                <a:solidFill>
                  <a:schemeClr val="tx1"/>
                </a:solidFill>
              </a:rPr>
              <a:t>Email: </a:t>
            </a:r>
            <a:r>
              <a:rPr lang="en-US" sz="2400" dirty="0" smtClean="0">
                <a:solidFill>
                  <a:schemeClr val="tx1"/>
                </a:solidFill>
                <a:hlinkClick r:id="rId3"/>
              </a:rPr>
              <a:t>ORHPCinfo@health.mo.gov</a:t>
            </a:r>
            <a:endParaRPr lang="en-US" sz="2400" dirty="0" smtClean="0">
              <a:solidFill>
                <a:schemeClr val="tx1"/>
              </a:solidFill>
            </a:endParaRPr>
          </a:p>
          <a:p>
            <a:r>
              <a:rPr lang="en-US" sz="2400" dirty="0" smtClean="0">
                <a:solidFill>
                  <a:schemeClr val="tx1"/>
                </a:solidFill>
              </a:rPr>
              <a:t>Phone: 573-751-6441  </a:t>
            </a:r>
          </a:p>
          <a:p>
            <a:endParaRPr lang="en-US" sz="2400" dirty="0" smtClean="0">
              <a:solidFill>
                <a:schemeClr val="tx1"/>
              </a:solidFill>
            </a:endParaRPr>
          </a:p>
          <a:p>
            <a:r>
              <a:rPr lang="en-US" sz="2400" dirty="0" smtClean="0">
                <a:solidFill>
                  <a:schemeClr val="tx1"/>
                </a:solidFill>
              </a:rPr>
              <a:t>Webpage</a:t>
            </a:r>
            <a:r>
              <a:rPr lang="en-US" sz="2400" dirty="0">
                <a:solidFill>
                  <a:schemeClr val="tx1"/>
                </a:solidFill>
              </a:rPr>
              <a:t>: </a:t>
            </a:r>
            <a:r>
              <a:rPr lang="en-US" sz="2400" dirty="0">
                <a:solidFill>
                  <a:schemeClr val="tx1"/>
                </a:solidFill>
                <a:hlinkClick r:id="rId4"/>
              </a:rPr>
              <a:t>https://health.mo.gov/living/families/ruralhealth</a:t>
            </a:r>
            <a:r>
              <a:rPr lang="en-US" sz="2400" dirty="0" smtClean="0">
                <a:solidFill>
                  <a:schemeClr val="tx1"/>
                </a:solidFill>
                <a:hlinkClick r:id="rId4"/>
              </a:rPr>
              <a:t>/</a:t>
            </a:r>
            <a:r>
              <a:rPr lang="en-US" sz="2400" dirty="0" smtClean="0">
                <a:solidFill>
                  <a:schemeClr val="tx1"/>
                </a:solidFill>
              </a:rPr>
              <a:t> </a:t>
            </a:r>
          </a:p>
          <a:p>
            <a:endParaRPr lang="en-US" sz="2400" dirty="0" smtClean="0">
              <a:solidFill>
                <a:schemeClr val="tx1"/>
              </a:solidFill>
            </a:endParaRPr>
          </a:p>
          <a:p>
            <a:r>
              <a:rPr lang="en-US" sz="2400" dirty="0" smtClean="0">
                <a:solidFill>
                  <a:schemeClr val="tx1"/>
                </a:solidFill>
              </a:rPr>
              <a:t>SHIP </a:t>
            </a:r>
            <a:r>
              <a:rPr lang="en-US" sz="2400" dirty="0">
                <a:solidFill>
                  <a:schemeClr val="tx1"/>
                </a:solidFill>
              </a:rPr>
              <a:t>Webpage: </a:t>
            </a:r>
            <a:r>
              <a:rPr lang="en-US" sz="2400" dirty="0">
                <a:solidFill>
                  <a:schemeClr val="tx1"/>
                </a:solidFill>
                <a:hlinkClick r:id="rId5"/>
              </a:rPr>
              <a:t>https://</a:t>
            </a:r>
            <a:r>
              <a:rPr lang="en-US" sz="2400" dirty="0" smtClean="0">
                <a:solidFill>
                  <a:schemeClr val="tx1"/>
                </a:solidFill>
                <a:hlinkClick r:id="rId5"/>
              </a:rPr>
              <a:t>health.mo.gov/living/families/ruralhealth/rural-health- </a:t>
            </a:r>
            <a:r>
              <a:rPr lang="en-US" sz="2400" dirty="0" err="1" smtClean="0">
                <a:solidFill>
                  <a:schemeClr val="tx1"/>
                </a:solidFill>
                <a:hlinkClick r:id="rId5"/>
              </a:rPr>
              <a:t>hospitals.php</a:t>
            </a:r>
            <a:endParaRPr lang="en-US" sz="2400" dirty="0" smtClean="0">
              <a:solidFill>
                <a:schemeClr val="tx1"/>
              </a:solidFill>
            </a:endParaRPr>
          </a:p>
          <a:p>
            <a:endParaRPr lang="en-US" sz="2400" dirty="0" smtClean="0">
              <a:solidFill>
                <a:schemeClr val="tx1"/>
              </a:solidFill>
            </a:endParaRPr>
          </a:p>
          <a:p>
            <a:r>
              <a:rPr lang="en-US" sz="2400" dirty="0" smtClean="0">
                <a:solidFill>
                  <a:schemeClr val="tx1"/>
                </a:solidFill>
              </a:rPr>
              <a:t>Rural Spotlight Blog: </a:t>
            </a:r>
            <a:r>
              <a:rPr lang="en-US" sz="2400" dirty="0">
                <a:hlinkClick r:id="rId6"/>
              </a:rPr>
              <a:t>https://ruralhealthinfocenter.health.mo.gov/</a:t>
            </a:r>
            <a:endParaRPr lang="en-US" sz="2400" dirty="0" smtClean="0">
              <a:solidFill>
                <a:schemeClr val="tx1"/>
              </a:solidFill>
            </a:endParaRPr>
          </a:p>
        </p:txBody>
      </p:sp>
      <p:pic>
        <p:nvPicPr>
          <p:cNvPr id="3" name="Picture 2" descr="Wisconsin Events Planning, Wisconsin Meeting Planning ..."/>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35768" y="3560596"/>
            <a:ext cx="2253926" cy="966315"/>
          </a:xfrm>
          <a:prstGeom prst="rect">
            <a:avLst/>
          </a:prstGeom>
        </p:spPr>
      </p:pic>
    </p:spTree>
    <p:extLst>
      <p:ext uri="{BB962C8B-B14F-4D97-AF65-F5344CB8AC3E}">
        <p14:creationId xmlns:p14="http://schemas.microsoft.com/office/powerpoint/2010/main" val="23232749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Questions?</a:t>
            </a:r>
            <a:endParaRPr lang="en-US" sz="3600" dirty="0"/>
          </a:p>
        </p:txBody>
      </p:sp>
      <p:pic>
        <p:nvPicPr>
          <p:cNvPr id="7" name="Content Placeholder 4" descr="MSS: Bring us your burning science questions"/>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4101401" y="2214563"/>
            <a:ext cx="4022725" cy="4022725"/>
          </a:xfrm>
        </p:spPr>
      </p:pic>
      <p:sp>
        <p:nvSpPr>
          <p:cNvPr id="5" name="Title 1"/>
          <p:cNvSpPr txBox="1">
            <a:spLocks/>
          </p:cNvSpPr>
          <p:nvPr/>
        </p:nvSpPr>
        <p:spPr>
          <a:xfrm>
            <a:off x="1069848" y="2011680"/>
            <a:ext cx="10085832" cy="27562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457200" indent="-457200">
              <a:buFont typeface="Arial" panose="020B0604020202020204" pitchFamily="34" charset="0"/>
              <a:buChar char="•"/>
            </a:pPr>
            <a:endParaRPr lang="en-US" sz="2600" dirty="0" smtClean="0">
              <a:solidFill>
                <a:schemeClr val="tx1"/>
              </a:solidFill>
            </a:endParaRPr>
          </a:p>
          <a:p>
            <a:pPr marL="457200" indent="-457200">
              <a:buFont typeface="Arial" panose="020B0604020202020204" pitchFamily="34" charset="0"/>
              <a:buChar char="•"/>
            </a:pPr>
            <a:endParaRPr lang="en-US" sz="2600" dirty="0" smtClean="0">
              <a:solidFill>
                <a:schemeClr val="tx1"/>
              </a:solidFill>
            </a:endParaRPr>
          </a:p>
          <a:p>
            <a:r>
              <a:rPr lang="en-US" sz="2600" dirty="0" smtClean="0">
                <a:solidFill>
                  <a:schemeClr val="tx1"/>
                </a:solidFill>
              </a:rPr>
              <a:t>  </a:t>
            </a:r>
          </a:p>
        </p:txBody>
      </p:sp>
    </p:spTree>
    <p:extLst>
      <p:ext uri="{BB962C8B-B14F-4D97-AF65-F5344CB8AC3E}">
        <p14:creationId xmlns:p14="http://schemas.microsoft.com/office/powerpoint/2010/main" val="30537209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913" y="1184630"/>
            <a:ext cx="11029615" cy="1208373"/>
          </a:xfrm>
        </p:spPr>
        <p:txBody>
          <a:bodyPr/>
          <a:lstStyle/>
          <a:p>
            <a:pPr algn="ctr"/>
            <a:r>
              <a:rPr lang="en-US" dirty="0" smtClean="0"/>
              <a:t>Thank you</a:t>
            </a:r>
            <a:endParaRPr lang="en-US" dirty="0"/>
          </a:p>
        </p:txBody>
      </p:sp>
      <p:sp>
        <p:nvSpPr>
          <p:cNvPr id="3" name="Text Placeholder 2"/>
          <p:cNvSpPr>
            <a:spLocks noGrp="1"/>
          </p:cNvSpPr>
          <p:nvPr>
            <p:ph type="body" idx="1"/>
          </p:nvPr>
        </p:nvSpPr>
        <p:spPr>
          <a:xfrm>
            <a:off x="581192" y="2869660"/>
            <a:ext cx="11029615" cy="2272313"/>
          </a:xfrm>
        </p:spPr>
        <p:txBody>
          <a:bodyPr>
            <a:normAutofit/>
          </a:bodyPr>
          <a:lstStyle/>
          <a:p>
            <a:pPr algn="ctr"/>
            <a:r>
              <a:rPr lang="en-US" b="1" dirty="0" smtClean="0"/>
              <a:t>For more information contact</a:t>
            </a:r>
          </a:p>
          <a:p>
            <a:pPr algn="ctr"/>
            <a:r>
              <a:rPr lang="en-US" b="1" dirty="0" smtClean="0"/>
              <a:t>Missouri Department of Health and Senior Services</a:t>
            </a:r>
          </a:p>
          <a:p>
            <a:pPr algn="ctr"/>
            <a:r>
              <a:rPr lang="en-US" b="1" dirty="0" smtClean="0"/>
              <a:t>ORHPCinFO@health.mo.gov</a:t>
            </a:r>
          </a:p>
          <a:p>
            <a:pPr algn="ctr"/>
            <a:r>
              <a:rPr lang="en-US" b="1" dirty="0" smtClean="0"/>
              <a:t>Phone: 573-751-6441</a:t>
            </a:r>
          </a:p>
          <a:p>
            <a:endParaRPr lang="en-US" dirty="0"/>
          </a:p>
        </p:txBody>
      </p:sp>
    </p:spTree>
    <p:extLst>
      <p:ext uri="{BB962C8B-B14F-4D97-AF65-F5344CB8AC3E}">
        <p14:creationId xmlns:p14="http://schemas.microsoft.com/office/powerpoint/2010/main" val="192241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090" y="4295709"/>
            <a:ext cx="11029616" cy="2013365"/>
          </a:xfrm>
        </p:spPr>
        <p:txBody>
          <a:bodyPr>
            <a:noAutofit/>
          </a:bodyPr>
          <a:lstStyle/>
          <a:p>
            <a:r>
              <a:rPr lang="en-US" sz="2400" dirty="0">
                <a:solidFill>
                  <a:schemeClr val="tx1"/>
                </a:solidFill>
              </a:rPr>
              <a:t>This presentation is supported by the Health Resources and Services Administration (HRSA) of the U.S. Department of Health and Human Services (HHS) as part of an award totaling $</a:t>
            </a:r>
            <a:r>
              <a:rPr lang="en-US" sz="2400" dirty="0" smtClean="0">
                <a:solidFill>
                  <a:schemeClr val="tx1"/>
                </a:solidFill>
              </a:rPr>
              <a:t>545, 792 with </a:t>
            </a:r>
            <a:r>
              <a:rPr lang="en-US" sz="2400" dirty="0">
                <a:solidFill>
                  <a:schemeClr val="tx1"/>
                </a:solidFill>
              </a:rPr>
              <a:t>zero percentage financed with non-governmental sources. </a:t>
            </a:r>
            <a:r>
              <a:rPr lang="en-US" sz="2400" dirty="0" smtClean="0">
                <a:solidFill>
                  <a:schemeClr val="tx1"/>
                </a:solidFill>
              </a:rPr>
              <a:t>The </a:t>
            </a:r>
            <a:r>
              <a:rPr lang="en-US" sz="2400" dirty="0">
                <a:solidFill>
                  <a:schemeClr val="tx1"/>
                </a:solidFill>
              </a:rPr>
              <a:t>contents are those of the author(s) and do not necessarily represent the official views of, nor an endorsement, by </a:t>
            </a:r>
            <a:r>
              <a:rPr lang="en-US" sz="2400" dirty="0" smtClean="0">
                <a:solidFill>
                  <a:schemeClr val="tx1"/>
                </a:solidFill>
              </a:rPr>
              <a:t>HRSA</a:t>
            </a:r>
            <a:r>
              <a:rPr lang="en-US" sz="2400" dirty="0">
                <a:solidFill>
                  <a:schemeClr val="tx1"/>
                </a:solidFill>
              </a:rPr>
              <a:t>, HHS, or the U.S. Government</a:t>
            </a:r>
            <a:r>
              <a:rPr lang="en-US" sz="2400" dirty="0" smtClean="0">
                <a:solidFill>
                  <a:schemeClr val="tx1"/>
                </a:solidFill>
              </a:rPr>
              <a:t>.</a:t>
            </a:r>
            <a:endParaRPr lang="en-US" sz="2400" dirty="0">
              <a:solidFill>
                <a:schemeClr val="tx1"/>
              </a:solidFill>
            </a:endParaRPr>
          </a:p>
        </p:txBody>
      </p:sp>
      <p:pic>
        <p:nvPicPr>
          <p:cNvPr id="1026" name="Picture 2" descr="Health Resources &amp; Services Admini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7557" y="2315554"/>
            <a:ext cx="2616379" cy="850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6942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What is Ship?</a:t>
            </a:r>
            <a:endParaRPr lang="en-US" sz="3600" dirty="0"/>
          </a:p>
        </p:txBody>
      </p:sp>
      <p:sp>
        <p:nvSpPr>
          <p:cNvPr id="5" name="Title 1"/>
          <p:cNvSpPr txBox="1">
            <a:spLocks/>
          </p:cNvSpPr>
          <p:nvPr/>
        </p:nvSpPr>
        <p:spPr>
          <a:xfrm>
            <a:off x="1061502" y="2057400"/>
            <a:ext cx="10058399" cy="42149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2600" dirty="0" smtClean="0">
                <a:solidFill>
                  <a:schemeClr val="tx1"/>
                </a:solidFill>
              </a:rPr>
              <a:t>The Small Rural Hospital Improvement Grant Program (SHIP) administered by the Department of Health and Senior Services (DHSS) is supported by the U.S. Department of Health and Human Services, Health Resources and Services Administration (HRSA) Federal Office of Rural Health Policy (FORHP).  </a:t>
            </a:r>
          </a:p>
          <a:p>
            <a:endParaRPr lang="en-US" sz="2600" dirty="0">
              <a:solidFill>
                <a:schemeClr val="tx1"/>
              </a:solidFill>
            </a:endParaRPr>
          </a:p>
          <a:p>
            <a:r>
              <a:rPr lang="en-US" sz="2600" dirty="0" smtClean="0">
                <a:solidFill>
                  <a:schemeClr val="tx1"/>
                </a:solidFill>
              </a:rPr>
              <a:t>Section 1820(g)(3) of the Social Security Act (SSA) authorized SHIP to assist eligible hospitals in meeting the cost of implementing data system requirements established under the Medicare Program, including using funds to assist hospitals in participating in improvements in value and quality to health care. </a:t>
            </a:r>
          </a:p>
          <a:p>
            <a:pPr algn="ctr"/>
            <a:r>
              <a:rPr lang="en-US" sz="2000" dirty="0">
                <a:solidFill>
                  <a:schemeClr val="tx1"/>
                </a:solidFill>
                <a:hlinkClick r:id="rId3"/>
              </a:rPr>
              <a:t>https://health.mo.gov/living/families/ruralhealth/ship.php</a:t>
            </a:r>
            <a:endParaRPr lang="en-US" sz="2000" dirty="0">
              <a:solidFill>
                <a:schemeClr val="tx1"/>
              </a:solidFill>
            </a:endParaRPr>
          </a:p>
        </p:txBody>
      </p:sp>
    </p:spTree>
    <p:extLst>
      <p:ext uri="{BB962C8B-B14F-4D97-AF65-F5344CB8AC3E}">
        <p14:creationId xmlns:p14="http://schemas.microsoft.com/office/powerpoint/2010/main" val="2029585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Allowable Investment activities</a:t>
            </a:r>
            <a:endParaRPr lang="en-US" sz="3600" dirty="0"/>
          </a:p>
        </p:txBody>
      </p:sp>
      <p:sp>
        <p:nvSpPr>
          <p:cNvPr id="5" name="Title 1"/>
          <p:cNvSpPr txBox="1">
            <a:spLocks/>
          </p:cNvSpPr>
          <p:nvPr/>
        </p:nvSpPr>
        <p:spPr>
          <a:xfrm>
            <a:off x="1148878" y="2040707"/>
            <a:ext cx="9955203" cy="439395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457200" indent="-457200">
              <a:buFont typeface="Arial" panose="020B0604020202020204" pitchFamily="34" charset="0"/>
              <a:buChar char="•"/>
            </a:pPr>
            <a:endParaRPr lang="en-US" sz="2600" dirty="0" smtClean="0">
              <a:solidFill>
                <a:schemeClr val="tx1"/>
              </a:solidFill>
            </a:endParaRPr>
          </a:p>
          <a:p>
            <a:pPr marL="457200" indent="-457200">
              <a:buFont typeface="Arial" panose="020B0604020202020204" pitchFamily="34" charset="0"/>
              <a:buChar char="•"/>
            </a:pPr>
            <a:endParaRPr lang="en-US" sz="2600" dirty="0">
              <a:solidFill>
                <a:schemeClr val="tx1"/>
              </a:solidFill>
            </a:endParaRPr>
          </a:p>
          <a:p>
            <a:pPr marL="457200" indent="-457200">
              <a:buFont typeface="Arial" panose="020B0604020202020204" pitchFamily="34" charset="0"/>
              <a:buChar char="•"/>
            </a:pPr>
            <a:endParaRPr lang="en-US" sz="2600" dirty="0" smtClean="0">
              <a:solidFill>
                <a:schemeClr val="tx1"/>
              </a:solidFill>
            </a:endParaRPr>
          </a:p>
          <a:p>
            <a:pPr marL="457200" indent="-457200">
              <a:buFont typeface="Arial" panose="020B0604020202020204" pitchFamily="34" charset="0"/>
              <a:buChar char="•"/>
            </a:pPr>
            <a:endParaRPr lang="en-US" sz="2600" dirty="0">
              <a:solidFill>
                <a:schemeClr val="tx1"/>
              </a:solidFill>
            </a:endParaRPr>
          </a:p>
          <a:p>
            <a:pPr marL="457200" indent="-457200">
              <a:buFont typeface="Arial" panose="020B0604020202020204" pitchFamily="34" charset="0"/>
              <a:buChar char="•"/>
            </a:pPr>
            <a:r>
              <a:rPr lang="en-US" sz="2600" dirty="0" smtClean="0">
                <a:solidFill>
                  <a:schemeClr val="tx1"/>
                </a:solidFill>
              </a:rPr>
              <a:t>Value Based Payment (VBP) – </a:t>
            </a:r>
            <a:r>
              <a:rPr lang="en-US" sz="2000" dirty="0" smtClean="0">
                <a:solidFill>
                  <a:schemeClr val="tx1"/>
                </a:solidFill>
              </a:rPr>
              <a:t>Quality Reporting Data Collection Training or Software, HCAHPS,  Efficiency or Quality Improvement Training, Provider Based Clinic Quality Measures Education,  Alternative Payment Model and Quality Payment Program Training</a:t>
            </a:r>
          </a:p>
          <a:p>
            <a:endParaRPr lang="en-US" sz="2600" dirty="0" smtClean="0">
              <a:solidFill>
                <a:schemeClr val="tx1"/>
              </a:solidFill>
            </a:endParaRPr>
          </a:p>
          <a:p>
            <a:pPr marL="457200" indent="-457200">
              <a:buFont typeface="Arial" panose="020B0604020202020204" pitchFamily="34" charset="0"/>
              <a:buChar char="•"/>
            </a:pPr>
            <a:r>
              <a:rPr lang="en-US" sz="2600" dirty="0" smtClean="0">
                <a:solidFill>
                  <a:schemeClr val="tx1"/>
                </a:solidFill>
              </a:rPr>
              <a:t>Accountable Care  or Shared Savings (ACO)– </a:t>
            </a:r>
            <a:r>
              <a:rPr lang="en-US" sz="2000" dirty="0" smtClean="0">
                <a:solidFill>
                  <a:schemeClr val="tx1"/>
                </a:solidFill>
              </a:rPr>
              <a:t>Computerized Provider Order Entry Implementation, Pharmacy Training, Population Health,  Social Determinates, Quality Improvements, Systems Performance Training, Telehealth and Mobile Health, Community Para medicine,  HIT Training</a:t>
            </a:r>
          </a:p>
          <a:p>
            <a:endParaRPr lang="en-US" sz="2600" dirty="0" smtClean="0">
              <a:solidFill>
                <a:schemeClr val="tx1"/>
              </a:solidFill>
            </a:endParaRPr>
          </a:p>
          <a:p>
            <a:pPr marL="457200" indent="-457200">
              <a:buFont typeface="Arial" panose="020B0604020202020204" pitchFamily="34" charset="0"/>
              <a:buChar char="•"/>
            </a:pPr>
            <a:r>
              <a:rPr lang="en-US" sz="2600" dirty="0" smtClean="0">
                <a:solidFill>
                  <a:schemeClr val="tx1"/>
                </a:solidFill>
              </a:rPr>
              <a:t>Payment Bundling (PB) or Prospective Payment system (PPS) –</a:t>
            </a:r>
            <a:r>
              <a:rPr lang="en-US" sz="1600" dirty="0" smtClean="0">
                <a:solidFill>
                  <a:schemeClr val="tx1"/>
                </a:solidFill>
              </a:rPr>
              <a:t> </a:t>
            </a:r>
            <a:r>
              <a:rPr lang="en-US" sz="2000" dirty="0" smtClean="0">
                <a:solidFill>
                  <a:schemeClr val="tx1"/>
                </a:solidFill>
              </a:rPr>
              <a:t>ICD-10 Software, ICD-10 Training,  Efficiency or Quality </a:t>
            </a:r>
            <a:r>
              <a:rPr lang="en-US" sz="2000" dirty="0">
                <a:solidFill>
                  <a:schemeClr val="tx1"/>
                </a:solidFill>
              </a:rPr>
              <a:t>I</a:t>
            </a:r>
            <a:r>
              <a:rPr lang="en-US" sz="2000" dirty="0" smtClean="0">
                <a:solidFill>
                  <a:schemeClr val="tx1"/>
                </a:solidFill>
              </a:rPr>
              <a:t>mprovement,  S-10 Cost Reporting Training, Price Transparency training</a:t>
            </a:r>
          </a:p>
          <a:p>
            <a:endParaRPr lang="en-US" sz="2600" dirty="0" smtClean="0">
              <a:solidFill>
                <a:schemeClr val="tx1"/>
              </a:solidFill>
            </a:endParaRPr>
          </a:p>
          <a:p>
            <a:endParaRPr lang="en-US" sz="2600" dirty="0">
              <a:solidFill>
                <a:schemeClr val="tx1"/>
              </a:solidFill>
            </a:endParaRPr>
          </a:p>
          <a:p>
            <a:endParaRPr lang="en-US" sz="2600" dirty="0">
              <a:solidFill>
                <a:schemeClr val="tx1"/>
              </a:solidFill>
            </a:endParaRPr>
          </a:p>
        </p:txBody>
      </p:sp>
    </p:spTree>
    <p:extLst>
      <p:ext uri="{BB962C8B-B14F-4D97-AF65-F5344CB8AC3E}">
        <p14:creationId xmlns:p14="http://schemas.microsoft.com/office/powerpoint/2010/main" val="4252204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Allowable Investment Resources</a:t>
            </a:r>
            <a:endParaRPr lang="en-US" dirty="0"/>
          </a:p>
        </p:txBody>
      </p:sp>
      <p:pic>
        <p:nvPicPr>
          <p:cNvPr id="3" name="Picture 2"/>
          <p:cNvPicPr>
            <a:picLocks noChangeAspect="1"/>
          </p:cNvPicPr>
          <p:nvPr/>
        </p:nvPicPr>
        <p:blipFill>
          <a:blip r:embed="rId3"/>
          <a:stretch>
            <a:fillRect/>
          </a:stretch>
        </p:blipFill>
        <p:spPr>
          <a:xfrm>
            <a:off x="4851185" y="2153653"/>
            <a:ext cx="6651003" cy="4166671"/>
          </a:xfrm>
          <a:prstGeom prst="rect">
            <a:avLst/>
          </a:prstGeom>
        </p:spPr>
      </p:pic>
      <p:sp>
        <p:nvSpPr>
          <p:cNvPr id="4" name="TextBox 3"/>
          <p:cNvSpPr txBox="1"/>
          <p:nvPr/>
        </p:nvSpPr>
        <p:spPr>
          <a:xfrm>
            <a:off x="575894" y="3590385"/>
            <a:ext cx="4055100" cy="923330"/>
          </a:xfrm>
          <a:prstGeom prst="rect">
            <a:avLst/>
          </a:prstGeom>
          <a:noFill/>
        </p:spPr>
        <p:txBody>
          <a:bodyPr wrap="square" rtlCol="0">
            <a:spAutoFit/>
          </a:bodyPr>
          <a:lstStyle/>
          <a:p>
            <a:pPr algn="ctr"/>
            <a:r>
              <a:rPr lang="en-US" dirty="0" smtClean="0"/>
              <a:t>Allowable </a:t>
            </a:r>
            <a:r>
              <a:rPr lang="en-US" dirty="0"/>
              <a:t>Investments Search Tool:</a:t>
            </a:r>
          </a:p>
          <a:p>
            <a:pPr algn="ctr"/>
            <a:r>
              <a:rPr lang="en-US" dirty="0">
                <a:hlinkClick r:id="rId4"/>
              </a:rPr>
              <a:t>https://www.ruralcenter.org/programs/ship/allowable-investments/search-tool</a:t>
            </a:r>
            <a:r>
              <a:rPr lang="en-US" dirty="0"/>
              <a:t> </a:t>
            </a:r>
          </a:p>
        </p:txBody>
      </p:sp>
    </p:spTree>
    <p:extLst>
      <p:ext uri="{BB962C8B-B14F-4D97-AF65-F5344CB8AC3E}">
        <p14:creationId xmlns:p14="http://schemas.microsoft.com/office/powerpoint/2010/main" val="4246956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SHIP FY23 Priorities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48299554"/>
              </p:ext>
            </p:extLst>
          </p:nvPr>
        </p:nvGraphicFramePr>
        <p:xfrm>
          <a:off x="1920240" y="2160270"/>
          <a:ext cx="8931692" cy="4197516"/>
        </p:xfrm>
        <a:graphic>
          <a:graphicData uri="http://schemas.openxmlformats.org/drawingml/2006/table">
            <a:tbl>
              <a:tblPr firstRow="1" bandRow="1">
                <a:tableStyleId>{5C22544A-7EE6-4342-B048-85BDC9FD1C3A}</a:tableStyleId>
              </a:tblPr>
              <a:tblGrid>
                <a:gridCol w="4465846">
                  <a:extLst>
                    <a:ext uri="{9D8B030D-6E8A-4147-A177-3AD203B41FA5}">
                      <a16:colId xmlns:a16="http://schemas.microsoft.com/office/drawing/2014/main" val="1939687270"/>
                    </a:ext>
                  </a:extLst>
                </a:gridCol>
                <a:gridCol w="4465846">
                  <a:extLst>
                    <a:ext uri="{9D8B030D-6E8A-4147-A177-3AD203B41FA5}">
                      <a16:colId xmlns:a16="http://schemas.microsoft.com/office/drawing/2014/main" val="3719286332"/>
                    </a:ext>
                  </a:extLst>
                </a:gridCol>
              </a:tblGrid>
              <a:tr h="891480">
                <a:tc>
                  <a:txBody>
                    <a:bodyPr/>
                    <a:lstStyle/>
                    <a:p>
                      <a:pPr algn="ctr"/>
                      <a:endParaRPr lang="en-US" dirty="0" smtClean="0"/>
                    </a:p>
                    <a:p>
                      <a:pPr algn="ctr"/>
                      <a:r>
                        <a:rPr lang="en-US" dirty="0" smtClean="0"/>
                        <a:t>Critical Access Hospital</a:t>
                      </a:r>
                      <a:endParaRPr lang="en-US" dirty="0"/>
                    </a:p>
                  </a:txBody>
                  <a:tcPr/>
                </a:tc>
                <a:tc>
                  <a:txBody>
                    <a:bodyPr/>
                    <a:lstStyle/>
                    <a:p>
                      <a:pPr algn="ctr"/>
                      <a:endParaRPr lang="en-US" dirty="0" smtClean="0"/>
                    </a:p>
                    <a:p>
                      <a:pPr algn="ctr"/>
                      <a:r>
                        <a:rPr lang="en-US" dirty="0" smtClean="0"/>
                        <a:t>NON-Critical</a:t>
                      </a:r>
                      <a:r>
                        <a:rPr lang="en-US" baseline="0" dirty="0" smtClean="0"/>
                        <a:t> Access Hospital</a:t>
                      </a:r>
                      <a:endParaRPr lang="en-US" dirty="0"/>
                    </a:p>
                  </a:txBody>
                  <a:tcPr/>
                </a:tc>
                <a:extLst>
                  <a:ext uri="{0D108BD9-81ED-4DB2-BD59-A6C34878D82A}">
                    <a16:rowId xmlns:a16="http://schemas.microsoft.com/office/drawing/2014/main" val="53966090"/>
                  </a:ext>
                </a:extLst>
              </a:tr>
              <a:tr h="1918771">
                <a:tc>
                  <a:txBody>
                    <a:bodyPr/>
                    <a:lstStyle/>
                    <a:p>
                      <a:endParaRPr lang="en-US" dirty="0" smtClean="0"/>
                    </a:p>
                    <a:p>
                      <a:endParaRPr lang="en-US" dirty="0" smtClean="0"/>
                    </a:p>
                    <a:p>
                      <a:r>
                        <a:rPr lang="en-US" dirty="0" smtClean="0"/>
                        <a:t>Priority</a:t>
                      </a:r>
                      <a:r>
                        <a:rPr lang="en-US" baseline="0" dirty="0" smtClean="0"/>
                        <a:t> One: MBQIP reporting</a:t>
                      </a:r>
                    </a:p>
                    <a:p>
                      <a:pPr marL="285750" indent="-285750">
                        <a:buFont typeface="Arial" panose="020B0604020202020204" pitchFamily="34" charset="0"/>
                        <a:buChar char="•"/>
                      </a:pPr>
                      <a:endParaRPr lang="en-US" sz="1800" b="0" i="0" u="none" strike="noStrike" kern="1200" baseline="0" dirty="0" smtClean="0">
                        <a:solidFill>
                          <a:schemeClr val="tx1"/>
                        </a:solidFill>
                        <a:latin typeface="+mn-lt"/>
                        <a:ea typeface="+mn-ea"/>
                        <a:cs typeface="+mn-cs"/>
                        <a:hlinkClick r:id="rId3"/>
                      </a:endParaRPr>
                    </a:p>
                    <a:p>
                      <a:pPr marL="285750" indent="-285750">
                        <a:buFont typeface="Arial" panose="020B0604020202020204" pitchFamily="34" charset="0"/>
                        <a:buChar char="•"/>
                      </a:pPr>
                      <a:r>
                        <a:rPr lang="en-US" sz="1800" b="0" i="0" u="none" strike="noStrike" kern="1200" baseline="0" dirty="0" smtClean="0">
                          <a:solidFill>
                            <a:schemeClr val="tx1"/>
                          </a:solidFill>
                          <a:latin typeface="+mn-lt"/>
                          <a:ea typeface="+mn-ea"/>
                          <a:cs typeface="+mn-cs"/>
                          <a:hlinkClick r:id="rId3"/>
                        </a:rPr>
                        <a:t>www.hrsa.gov/rural-health/rural-hospitals/mbqip</a:t>
                      </a:r>
                      <a:r>
                        <a:rPr lang="en-US" sz="1800" b="0" i="0" u="none" strike="noStrike" kern="1200" baseline="0" dirty="0" smtClean="0">
                          <a:solidFill>
                            <a:schemeClr val="tx1"/>
                          </a:solidFill>
                          <a:latin typeface="+mn-lt"/>
                          <a:ea typeface="+mn-ea"/>
                          <a:cs typeface="+mn-cs"/>
                        </a:rPr>
                        <a:t> </a:t>
                      </a:r>
                    </a:p>
                    <a:p>
                      <a:pPr marL="0" indent="0">
                        <a:buFont typeface="Arial" panose="020B0604020202020204" pitchFamily="34" charset="0"/>
                        <a:buNone/>
                      </a:pPr>
                      <a:endParaRPr lang="en-US" sz="1800" b="0" i="0" u="none" strike="noStrike" kern="1200" baseline="0" dirty="0" smtClean="0">
                        <a:solidFill>
                          <a:schemeClr val="tx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Priority</a:t>
                      </a:r>
                      <a:r>
                        <a:rPr lang="en-US" baseline="0" dirty="0" smtClean="0"/>
                        <a:t> One: ICD-11 Readiness</a:t>
                      </a:r>
                      <a:endParaRPr lang="en-US" dirty="0" smtClean="0"/>
                    </a:p>
                  </a:txBody>
                  <a:tcPr/>
                </a:tc>
                <a:extLst>
                  <a:ext uri="{0D108BD9-81ED-4DB2-BD59-A6C34878D82A}">
                    <a16:rowId xmlns:a16="http://schemas.microsoft.com/office/drawing/2014/main" val="3029556351"/>
                  </a:ext>
                </a:extLst>
              </a:tr>
              <a:tr h="1294356">
                <a:tc>
                  <a:txBody>
                    <a:bodyPr/>
                    <a:lstStyle/>
                    <a:p>
                      <a:endParaRPr lang="en-US" dirty="0" smtClean="0"/>
                    </a:p>
                    <a:p>
                      <a:r>
                        <a:rPr lang="en-US" dirty="0" smtClean="0"/>
                        <a:t>Priority Two:</a:t>
                      </a:r>
                      <a:r>
                        <a:rPr lang="en-US" baseline="0" dirty="0" smtClean="0"/>
                        <a:t>  ICD-11 Readiness</a:t>
                      </a:r>
                      <a:endParaRPr lang="en-US" dirty="0"/>
                    </a:p>
                  </a:txBody>
                  <a:tcPr/>
                </a:tc>
                <a:tc>
                  <a:txBody>
                    <a:bodyPr/>
                    <a:lstStyle/>
                    <a:p>
                      <a:endParaRPr lang="en-US" dirty="0"/>
                    </a:p>
                  </a:txBody>
                  <a:tcPr/>
                </a:tc>
                <a:extLst>
                  <a:ext uri="{0D108BD9-81ED-4DB2-BD59-A6C34878D82A}">
                    <a16:rowId xmlns:a16="http://schemas.microsoft.com/office/drawing/2014/main" val="2795666107"/>
                  </a:ext>
                </a:extLst>
              </a:tr>
            </a:tbl>
          </a:graphicData>
        </a:graphic>
      </p:graphicFrame>
    </p:spTree>
    <p:extLst>
      <p:ext uri="{BB962C8B-B14F-4D97-AF65-F5344CB8AC3E}">
        <p14:creationId xmlns:p14="http://schemas.microsoft.com/office/powerpoint/2010/main" val="3547115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does ICD-11 readiness mean? </a:t>
            </a:r>
            <a:endParaRPr lang="en-US" dirty="0"/>
          </a:p>
        </p:txBody>
      </p:sp>
      <p:sp>
        <p:nvSpPr>
          <p:cNvPr id="3" name="TextBox 2"/>
          <p:cNvSpPr txBox="1"/>
          <p:nvPr/>
        </p:nvSpPr>
        <p:spPr>
          <a:xfrm>
            <a:off x="575894" y="1912208"/>
            <a:ext cx="11414545" cy="6663363"/>
          </a:xfrm>
          <a:prstGeom prst="rect">
            <a:avLst/>
          </a:prstGeom>
          <a:noFill/>
        </p:spPr>
        <p:txBody>
          <a:bodyPr wrap="square" rtlCol="0">
            <a:spAutoFit/>
          </a:bodyPr>
          <a:lstStyle/>
          <a:p>
            <a:r>
              <a:rPr lang="en-US" sz="2500" dirty="0"/>
              <a:t>Priority Investment: implementation requirements </a:t>
            </a:r>
            <a:r>
              <a:rPr lang="en-US" sz="2500" dirty="0" smtClean="0"/>
              <a:t>during </a:t>
            </a:r>
            <a:r>
              <a:rPr lang="en-US" sz="2500" dirty="0"/>
              <a:t>the FY23-FY27 grant cycle. </a:t>
            </a:r>
          </a:p>
          <a:p>
            <a:pPr algn="ctr"/>
            <a:endParaRPr lang="en-US" sz="2400" b="1" dirty="0" smtClean="0">
              <a:solidFill>
                <a:srgbClr val="C00000"/>
              </a:solidFill>
            </a:endParaRPr>
          </a:p>
          <a:p>
            <a:pPr algn="ctr"/>
            <a:r>
              <a:rPr lang="en-US" sz="2400" b="1" dirty="0" smtClean="0">
                <a:solidFill>
                  <a:srgbClr val="C00000"/>
                </a:solidFill>
              </a:rPr>
              <a:t>Are you ICD-11 Ready?</a:t>
            </a:r>
          </a:p>
          <a:p>
            <a:pPr algn="ctr"/>
            <a:endParaRPr lang="en-US" sz="2000" b="1" dirty="0" smtClean="0">
              <a:solidFill>
                <a:srgbClr val="C00000"/>
              </a:solidFill>
            </a:endParaRPr>
          </a:p>
          <a:p>
            <a:pPr marL="171450" lvl="0" indent="-171450">
              <a:buFont typeface="Arial" panose="020B0604020202020204" pitchFamily="34" charset="0"/>
              <a:buChar char="•"/>
            </a:pPr>
            <a:r>
              <a:rPr lang="en-US" sz="2400" dirty="0" smtClean="0"/>
              <a:t>Selected an </a:t>
            </a:r>
            <a:r>
              <a:rPr lang="en-US" sz="2400" dirty="0"/>
              <a:t>ICD-10 investment activity in </a:t>
            </a:r>
            <a:r>
              <a:rPr lang="en-US" sz="2400" dirty="0" err="1" smtClean="0"/>
              <a:t>FY23</a:t>
            </a:r>
            <a:r>
              <a:rPr lang="en-US" sz="2400" dirty="0" smtClean="0"/>
              <a:t>?</a:t>
            </a:r>
          </a:p>
          <a:p>
            <a:pPr lvl="0"/>
            <a:endParaRPr lang="en-US" sz="1400" dirty="0"/>
          </a:p>
          <a:p>
            <a:pPr marL="171450" lvl="0" indent="-171450">
              <a:buFont typeface="Arial" panose="020B0604020202020204" pitchFamily="34" charset="0"/>
              <a:buChar char="•"/>
            </a:pPr>
            <a:r>
              <a:rPr lang="en-US" sz="2400" dirty="0" smtClean="0"/>
              <a:t>Implemented </a:t>
            </a:r>
            <a:r>
              <a:rPr lang="en-US" sz="2400" dirty="0"/>
              <a:t>computer software upgrades to support a future transition to </a:t>
            </a:r>
            <a:r>
              <a:rPr lang="en-US" sz="2400" dirty="0" smtClean="0"/>
              <a:t>ICD-11?</a:t>
            </a:r>
          </a:p>
          <a:p>
            <a:pPr marL="628650" lvl="1" indent="-171450">
              <a:buFont typeface="Arial" panose="020B0604020202020204" pitchFamily="34" charset="0"/>
              <a:buChar char="•"/>
            </a:pPr>
            <a:r>
              <a:rPr lang="en-US" sz="2400" dirty="0" smtClean="0"/>
              <a:t> </a:t>
            </a:r>
            <a:r>
              <a:rPr lang="en-US" sz="2000" dirty="0"/>
              <a:t>This can be operating systems or specific coding </a:t>
            </a:r>
            <a:r>
              <a:rPr lang="en-US" sz="2000" dirty="0" smtClean="0"/>
              <a:t>systems</a:t>
            </a:r>
          </a:p>
          <a:p>
            <a:pPr lvl="1"/>
            <a:endParaRPr lang="en-US" sz="1200" dirty="0"/>
          </a:p>
          <a:p>
            <a:pPr marL="171450" lvl="0" indent="-171450">
              <a:buFont typeface="Arial" panose="020B0604020202020204" pitchFamily="34" charset="0"/>
              <a:buChar char="•"/>
            </a:pPr>
            <a:r>
              <a:rPr lang="en-US" sz="2400" dirty="0" smtClean="0"/>
              <a:t>Transitioned </a:t>
            </a:r>
            <a:r>
              <a:rPr lang="en-US" sz="2400" dirty="0"/>
              <a:t>to an online coding system that will automatically make ICD-11 available when </a:t>
            </a:r>
            <a:r>
              <a:rPr lang="en-US" sz="2400" dirty="0" smtClean="0"/>
              <a:t>appropriate?</a:t>
            </a:r>
          </a:p>
          <a:p>
            <a:pPr lvl="0"/>
            <a:endParaRPr lang="en-US" sz="1200" dirty="0"/>
          </a:p>
          <a:p>
            <a:pPr marL="171450" lvl="0" indent="-171450">
              <a:buFont typeface="Arial" panose="020B0604020202020204" pitchFamily="34" charset="0"/>
              <a:buChar char="•"/>
            </a:pPr>
            <a:r>
              <a:rPr lang="en-US" sz="2400" dirty="0" smtClean="0"/>
              <a:t>Upgraded </a:t>
            </a:r>
            <a:r>
              <a:rPr lang="en-US" sz="2400" dirty="0"/>
              <a:t>or implemented telehealth software and hardware to take advantage of new/updated ICD-11 codes for </a:t>
            </a:r>
            <a:r>
              <a:rPr lang="en-US" sz="2400" dirty="0" smtClean="0"/>
              <a:t>telehealth/telemedicine services?</a:t>
            </a:r>
          </a:p>
          <a:p>
            <a:pPr marL="171450" lvl="0" indent="-171450">
              <a:buFont typeface="Arial" panose="020B0604020202020204" pitchFamily="34" charset="0"/>
              <a:buChar char="•"/>
            </a:pPr>
            <a:endParaRPr lang="en-US" sz="1600" dirty="0"/>
          </a:p>
          <a:p>
            <a:pPr marL="171450" lvl="0" indent="-171450">
              <a:buFont typeface="Arial" panose="020B0604020202020204" pitchFamily="34" charset="0"/>
              <a:buChar char="•"/>
            </a:pPr>
            <a:endParaRPr lang="en-US" sz="1600" dirty="0" smtClean="0"/>
          </a:p>
          <a:p>
            <a:pPr marL="171450" lvl="0" indent="-171450">
              <a:buFont typeface="Arial" panose="020B0604020202020204" pitchFamily="34" charset="0"/>
              <a:buChar char="•"/>
            </a:pPr>
            <a:endParaRPr lang="en-US" sz="1600" dirty="0"/>
          </a:p>
          <a:p>
            <a:pPr marL="171450" lvl="0" indent="-171450">
              <a:buFont typeface="Arial" panose="020B0604020202020204" pitchFamily="34" charset="0"/>
              <a:buChar char="•"/>
            </a:pPr>
            <a:endParaRPr lang="en-US" sz="1600" dirty="0" smtClean="0"/>
          </a:p>
          <a:p>
            <a:pPr marL="171450" lvl="0" indent="-171450">
              <a:buFont typeface="Arial" panose="020B0604020202020204" pitchFamily="34" charset="0"/>
              <a:buChar char="•"/>
            </a:pPr>
            <a:endParaRPr lang="en-US" sz="1600" dirty="0"/>
          </a:p>
          <a:p>
            <a:pPr marL="171450" lvl="0" indent="-171450">
              <a:buFont typeface="Arial" panose="020B0604020202020204" pitchFamily="34" charset="0"/>
              <a:buChar char="•"/>
            </a:pPr>
            <a:endParaRPr lang="en-US" sz="1600" dirty="0" smtClean="0"/>
          </a:p>
          <a:p>
            <a:pPr marL="171450" lvl="0" indent="-171450">
              <a:buFont typeface="Arial" panose="020B0604020202020204" pitchFamily="34" charset="0"/>
              <a:buChar char="•"/>
            </a:pPr>
            <a:endParaRPr lang="en-US" sz="1600" dirty="0"/>
          </a:p>
          <a:p>
            <a:pPr marL="171450" lvl="0" indent="-171450">
              <a:buFont typeface="Arial" panose="020B0604020202020204" pitchFamily="34" charset="0"/>
              <a:buChar char="•"/>
            </a:pPr>
            <a:endParaRPr lang="en-US" sz="1600" dirty="0"/>
          </a:p>
        </p:txBody>
      </p:sp>
    </p:spTree>
    <p:extLst>
      <p:ext uri="{BB962C8B-B14F-4D97-AF65-F5344CB8AC3E}">
        <p14:creationId xmlns:p14="http://schemas.microsoft.com/office/powerpoint/2010/main" val="818596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does ICD-11 readiness mean? Cont</a:t>
            </a:r>
            <a:r>
              <a:rPr lang="en-US" dirty="0"/>
              <a:t>.</a:t>
            </a:r>
          </a:p>
        </p:txBody>
      </p:sp>
      <p:sp>
        <p:nvSpPr>
          <p:cNvPr id="3" name="TextBox 2"/>
          <p:cNvSpPr txBox="1"/>
          <p:nvPr/>
        </p:nvSpPr>
        <p:spPr>
          <a:xfrm>
            <a:off x="575894" y="1912208"/>
            <a:ext cx="11414545" cy="4739759"/>
          </a:xfrm>
          <a:prstGeom prst="rect">
            <a:avLst/>
          </a:prstGeom>
          <a:noFill/>
        </p:spPr>
        <p:txBody>
          <a:bodyPr wrap="square" rtlCol="0">
            <a:spAutoFit/>
          </a:bodyPr>
          <a:lstStyle/>
          <a:p>
            <a:pPr algn="ctr"/>
            <a:r>
              <a:rPr lang="en-US" sz="2400" b="1" dirty="0" smtClean="0">
                <a:solidFill>
                  <a:srgbClr val="C00000"/>
                </a:solidFill>
              </a:rPr>
              <a:t>Are you ICD-11 Ready?</a:t>
            </a:r>
          </a:p>
          <a:p>
            <a:pPr algn="ctr"/>
            <a:endParaRPr lang="en-US" sz="800" b="1" dirty="0">
              <a:solidFill>
                <a:srgbClr val="C00000"/>
              </a:solidFill>
            </a:endParaRPr>
          </a:p>
          <a:p>
            <a:pPr marL="171450" lvl="0" indent="-171450">
              <a:buFont typeface="Arial" panose="020B0604020202020204" pitchFamily="34" charset="0"/>
              <a:buChar char="•"/>
            </a:pPr>
            <a:r>
              <a:rPr lang="en-US" sz="2400" dirty="0" smtClean="0"/>
              <a:t>Implemented </a:t>
            </a:r>
            <a:r>
              <a:rPr lang="en-US" sz="2400" dirty="0"/>
              <a:t>a training related to the Social Determinants of Health and/or Population Health Training (with the intent to use new ICD-11 or Z-codes</a:t>
            </a:r>
            <a:r>
              <a:rPr lang="en-US" sz="2400" dirty="0" smtClean="0"/>
              <a:t>)?</a:t>
            </a:r>
          </a:p>
          <a:p>
            <a:pPr lvl="0"/>
            <a:endParaRPr lang="en-US" sz="2000" dirty="0"/>
          </a:p>
          <a:p>
            <a:pPr marL="171450" lvl="0" indent="-171450">
              <a:buFont typeface="Arial" panose="020B0604020202020204" pitchFamily="34" charset="0"/>
              <a:buChar char="•"/>
            </a:pPr>
            <a:r>
              <a:rPr lang="en-US" sz="2400" dirty="0" smtClean="0"/>
              <a:t>Undergone </a:t>
            </a:r>
            <a:r>
              <a:rPr lang="en-US" sz="2400" dirty="0"/>
              <a:t>an efficiency or QI training to train staff on implementing ICD-11 plans and initiatives to minimize impact to patients and </a:t>
            </a:r>
            <a:r>
              <a:rPr lang="en-US" sz="2400" dirty="0" smtClean="0"/>
              <a:t>staff?</a:t>
            </a:r>
          </a:p>
          <a:p>
            <a:pPr lvl="0"/>
            <a:endParaRPr lang="en-US" sz="2000" dirty="0"/>
          </a:p>
          <a:p>
            <a:pPr marL="171450" lvl="0" indent="-171450">
              <a:buFont typeface="Arial" panose="020B0604020202020204" pitchFamily="34" charset="0"/>
              <a:buChar char="•"/>
            </a:pPr>
            <a:r>
              <a:rPr lang="en-US" sz="2400" dirty="0" smtClean="0"/>
              <a:t>Provided </a:t>
            </a:r>
            <a:r>
              <a:rPr lang="en-US" sz="2400" dirty="0"/>
              <a:t>trainings that update and/or computerize hospital policies and procedure to prepare for </a:t>
            </a:r>
            <a:r>
              <a:rPr lang="en-US" sz="2400" dirty="0" smtClean="0"/>
              <a:t>ICD-11? </a:t>
            </a:r>
          </a:p>
          <a:p>
            <a:pPr marL="628650" lvl="1" indent="-171450">
              <a:buFont typeface="Arial" panose="020B0604020202020204" pitchFamily="34" charset="0"/>
              <a:buChar char="•"/>
            </a:pPr>
            <a:r>
              <a:rPr lang="en-US" sz="2000" dirty="0" smtClean="0"/>
              <a:t>Compliance </a:t>
            </a:r>
            <a:r>
              <a:rPr lang="en-US" sz="2000" dirty="0"/>
              <a:t>with the ICD-11 priority </a:t>
            </a:r>
            <a:r>
              <a:rPr lang="en-US" sz="2000" dirty="0" smtClean="0"/>
              <a:t>can include an </a:t>
            </a:r>
            <a:r>
              <a:rPr lang="en-US" sz="2000" dirty="0"/>
              <a:t>existing expense </a:t>
            </a:r>
            <a:r>
              <a:rPr lang="en-US" sz="2000" dirty="0" smtClean="0"/>
              <a:t>used </a:t>
            </a:r>
            <a:r>
              <a:rPr lang="en-US" sz="2000" dirty="0"/>
              <a:t>for ICD-11 readiness</a:t>
            </a:r>
            <a:r>
              <a:rPr lang="en-US" sz="2000" dirty="0" smtClean="0"/>
              <a:t>.</a:t>
            </a:r>
          </a:p>
          <a:p>
            <a:pPr lvl="1"/>
            <a:endParaRPr lang="en-US" dirty="0"/>
          </a:p>
          <a:p>
            <a:pPr marL="171450" lvl="0" indent="-171450">
              <a:buFont typeface="Arial" panose="020B0604020202020204" pitchFamily="34" charset="0"/>
              <a:buChar char="•"/>
            </a:pPr>
            <a:r>
              <a:rPr lang="en-US" sz="2400" dirty="0" smtClean="0"/>
              <a:t>Utilized </a:t>
            </a:r>
            <a:r>
              <a:rPr lang="en-US" sz="2400" dirty="0"/>
              <a:t>SHIP funds at any point during the current grant (FY23) period for ICD-11 </a:t>
            </a:r>
            <a:r>
              <a:rPr lang="en-US" sz="2400" dirty="0" smtClean="0"/>
              <a:t>preparedness? </a:t>
            </a:r>
            <a:endParaRPr lang="en-US" sz="2400" dirty="0"/>
          </a:p>
        </p:txBody>
      </p:sp>
    </p:spTree>
    <p:extLst>
      <p:ext uri="{BB962C8B-B14F-4D97-AF65-F5344CB8AC3E}">
        <p14:creationId xmlns:p14="http://schemas.microsoft.com/office/powerpoint/2010/main" val="1752316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Custom 6">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000000"/>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29530</TotalTime>
  <Words>4409</Words>
  <Application>Microsoft Office PowerPoint</Application>
  <PresentationFormat>Widescreen</PresentationFormat>
  <Paragraphs>374</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Gill Sans MT</vt:lpstr>
      <vt:lpstr>Wingdings</vt:lpstr>
      <vt:lpstr>Wingdings 2</vt:lpstr>
      <vt:lpstr>Dividend</vt:lpstr>
      <vt:lpstr>Missouri Small Rural Hospital Improvement Program </vt:lpstr>
      <vt:lpstr>   Welcome!</vt:lpstr>
      <vt:lpstr>This presentation is supported by the Health Resources and Services Administration (HRSA) of the U.S. Department of Health and Human Services (HHS) as part of an award totaling $545, 792 with zero percentage financed with non-governmental sources. The contents are those of the author(s) and do not necessarily represent the official views of, nor an endorsement, by HRSA, HHS, or the U.S. Government.</vt:lpstr>
      <vt:lpstr>What is Ship?</vt:lpstr>
      <vt:lpstr>Allowable Investment activities</vt:lpstr>
      <vt:lpstr>Allowable Investment Resources</vt:lpstr>
      <vt:lpstr>SHIP FY23 Priorities</vt:lpstr>
      <vt:lpstr>What does ICD-11 readiness mean? </vt:lpstr>
      <vt:lpstr>What does ICD-11 readiness mean? Cont.</vt:lpstr>
      <vt:lpstr>FY23 SHIP Funding Overview</vt:lpstr>
      <vt:lpstr>FY23 Category Selections</vt:lpstr>
      <vt:lpstr>Prepare for Successful FY23 Grant Cycle</vt:lpstr>
      <vt:lpstr>SMART Goals</vt:lpstr>
      <vt:lpstr>Reporting and invoice Requirements</vt:lpstr>
      <vt:lpstr>Progress Reports</vt:lpstr>
      <vt:lpstr>Progress Reports</vt:lpstr>
      <vt:lpstr>Quarterly Invoices</vt:lpstr>
      <vt:lpstr>Vendor Request for Payment Form</vt:lpstr>
      <vt:lpstr>Vendor Request for Payment Form</vt:lpstr>
      <vt:lpstr>Prior Approvals</vt:lpstr>
      <vt:lpstr>SHIP Resources</vt:lpstr>
      <vt:lpstr>SHIP Resources</vt:lpstr>
      <vt:lpstr>Stroudwater Associates</vt:lpstr>
      <vt:lpstr>Warbird Consulting partners</vt:lpstr>
      <vt:lpstr>ORHPC Contact Information</vt:lpstr>
      <vt:lpstr>Questions?</vt:lpstr>
      <vt:lpstr>Thank you</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Missouri plan</dc:title>
  <dc:creator>OConnor, Sara</dc:creator>
  <cp:lastModifiedBy>Griffin, Ashlee</cp:lastModifiedBy>
  <cp:revision>197</cp:revision>
  <cp:lastPrinted>2018-02-08T21:10:50Z</cp:lastPrinted>
  <dcterms:created xsi:type="dcterms:W3CDTF">2017-08-16T13:58:18Z</dcterms:created>
  <dcterms:modified xsi:type="dcterms:W3CDTF">2023-07-12T19:18:48Z</dcterms:modified>
</cp:coreProperties>
</file>