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5" r:id="rId1"/>
  </p:sldMasterIdLst>
  <p:notesMasterIdLst>
    <p:notesMasterId r:id="rId25"/>
  </p:notesMasterIdLst>
  <p:sldIdLst>
    <p:sldId id="256" r:id="rId2"/>
    <p:sldId id="271" r:id="rId3"/>
    <p:sldId id="260" r:id="rId4"/>
    <p:sldId id="272" r:id="rId5"/>
    <p:sldId id="257" r:id="rId6"/>
    <p:sldId id="258" r:id="rId7"/>
    <p:sldId id="259" r:id="rId8"/>
    <p:sldId id="261" r:id="rId9"/>
    <p:sldId id="269" r:id="rId10"/>
    <p:sldId id="262" r:id="rId11"/>
    <p:sldId id="275" r:id="rId12"/>
    <p:sldId id="270" r:id="rId13"/>
    <p:sldId id="263" r:id="rId14"/>
    <p:sldId id="264" r:id="rId15"/>
    <p:sldId id="265" r:id="rId16"/>
    <p:sldId id="266" r:id="rId17"/>
    <p:sldId id="267" r:id="rId18"/>
    <p:sldId id="273" r:id="rId19"/>
    <p:sldId id="280" r:id="rId20"/>
    <p:sldId id="281" r:id="rId21"/>
    <p:sldId id="282" r:id="rId22"/>
    <p:sldId id="283" r:id="rId23"/>
    <p:sldId id="274"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349" autoAdjust="0"/>
  </p:normalViewPr>
  <p:slideViewPr>
    <p:cSldViewPr snapToGrid="0">
      <p:cViewPr varScale="1">
        <p:scale>
          <a:sx n="70" d="100"/>
          <a:sy n="70" d="100"/>
        </p:scale>
        <p:origin x="1166" y="58"/>
      </p:cViewPr>
      <p:guideLst/>
    </p:cSldViewPr>
  </p:slideViewPr>
  <p:notesTextViewPr>
    <p:cViewPr>
      <p:scale>
        <a:sx n="1" d="1"/>
        <a:sy n="1" d="1"/>
      </p:scale>
      <p:origin x="0" y="0"/>
    </p:cViewPr>
  </p:notesTextViewPr>
  <p:notesViewPr>
    <p:cSldViewPr snapToGrid="0">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433C58-F25C-4C81-99C6-DE4E795BB793}" type="datetimeFigureOut">
              <a:rPr lang="en-US" smtClean="0"/>
              <a:t>9/16/2022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27AC7C-AAF6-429E-8B96-7BC8F363BADA}" type="slidenum">
              <a:rPr lang="en-US" smtClean="0"/>
              <a:t>‹#›</a:t>
            </a:fld>
            <a:endParaRPr lang="en-US" dirty="0"/>
          </a:p>
        </p:txBody>
      </p:sp>
    </p:spTree>
    <p:extLst>
      <p:ext uri="{BB962C8B-B14F-4D97-AF65-F5344CB8AC3E}">
        <p14:creationId xmlns:p14="http://schemas.microsoft.com/office/powerpoint/2010/main" val="1907031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AD6EE87-EBD5-4F12-A48A-63ACA297AC8F}" type="datetimeFigureOut">
              <a:rPr lang="en-US" smtClean="0"/>
              <a:t>9/16/2022</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237750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48812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A4AFB99-0EAB-4182-AFF8-E214C82A68F6}" type="datetimeFigureOut">
              <a:rPr lang="en-US" smtClean="0"/>
              <a:t>9/16/2022</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57161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59209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504344"/>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1294249"/>
            <a:ext cx="11029615" cy="456455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9/16/2022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7998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5A61015F-7CC6-4D0A-9D87-873EA4C304CC}" type="datetimeFigureOut">
              <a:rPr lang="en-US" smtClean="0"/>
              <a:t>9/16/2022</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886760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6604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9/16/2022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2197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EF4D4C-5367-4C26-9E2B-D8088D7FCA81}" type="datetimeFigureOut">
              <a:rPr lang="en-US" smtClean="0"/>
              <a:t>9/16/2022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129798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1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5C68B11-C5A8-448C-8CE9-B1A273C79CFC}" type="datetimeFigureOut">
              <a:rPr lang="en-US" smtClean="0"/>
              <a:t>9/16/2022</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856593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9/16/2022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501222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0298CD5-6C1E-4009-B41F-6DF62E31D3BE}" type="datetimeFigureOut">
              <a:rPr lang="en-US" smtClean="0"/>
              <a:pPr/>
              <a:t>9/16/2022</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4FAB73BC-B049-4115-A692-8D63A059BFB8}"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8317947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health.mo.gov/data/opioids/assessments.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health.mo.gov/data/opioids/assessments.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health.mo.gov/data/opioids/assessments.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303458"/>
            <a:ext cx="10993549" cy="1475013"/>
          </a:xfrm>
        </p:spPr>
        <p:txBody>
          <a:bodyPr>
            <a:noAutofit/>
          </a:bodyPr>
          <a:lstStyle/>
          <a:p>
            <a:r>
              <a:rPr lang="en-US" dirty="0" smtClean="0"/>
              <a:t>Missouri Opioid Overdose and Bloodborne Infection Vulnerability Assessments</a:t>
            </a:r>
            <a:endParaRPr lang="en-US" dirty="0"/>
          </a:p>
        </p:txBody>
      </p:sp>
      <p:sp>
        <p:nvSpPr>
          <p:cNvPr id="3" name="Subtitle 2"/>
          <p:cNvSpPr>
            <a:spLocks noGrp="1"/>
          </p:cNvSpPr>
          <p:nvPr>
            <p:ph type="subTitle" idx="1"/>
          </p:nvPr>
        </p:nvSpPr>
        <p:spPr>
          <a:xfrm>
            <a:off x="581194" y="1955118"/>
            <a:ext cx="10993546" cy="590321"/>
          </a:xfrm>
        </p:spPr>
        <p:txBody>
          <a:bodyPr>
            <a:normAutofit/>
          </a:bodyPr>
          <a:lstStyle/>
          <a:p>
            <a:r>
              <a:rPr lang="en-US" sz="2000" dirty="0" smtClean="0"/>
              <a:t>2022</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581" y="2235457"/>
            <a:ext cx="4651117" cy="3976366"/>
          </a:xfrm>
          <a:prstGeom prst="rect">
            <a:avLst/>
          </a:prstGeom>
        </p:spPr>
      </p:pic>
    </p:spTree>
    <p:extLst>
      <p:ext uri="{BB962C8B-B14F-4D97-AF65-F5344CB8AC3E}">
        <p14:creationId xmlns:p14="http://schemas.microsoft.com/office/powerpoint/2010/main" val="1235010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04285908"/>
              </p:ext>
            </p:extLst>
          </p:nvPr>
        </p:nvGraphicFramePr>
        <p:xfrm>
          <a:off x="772184" y="1622843"/>
          <a:ext cx="10647633" cy="4450080"/>
        </p:xfrm>
        <a:graphic>
          <a:graphicData uri="http://schemas.openxmlformats.org/drawingml/2006/table">
            <a:tbl>
              <a:tblPr firstRow="1" bandRow="1">
                <a:tableStyleId>{5C22544A-7EE6-4342-B048-85BDC9FD1C3A}</a:tableStyleId>
              </a:tblPr>
              <a:tblGrid>
                <a:gridCol w="3549211">
                  <a:extLst>
                    <a:ext uri="{9D8B030D-6E8A-4147-A177-3AD203B41FA5}">
                      <a16:colId xmlns:a16="http://schemas.microsoft.com/office/drawing/2014/main" val="2968709255"/>
                    </a:ext>
                  </a:extLst>
                </a:gridCol>
                <a:gridCol w="3549211">
                  <a:extLst>
                    <a:ext uri="{9D8B030D-6E8A-4147-A177-3AD203B41FA5}">
                      <a16:colId xmlns:a16="http://schemas.microsoft.com/office/drawing/2014/main" val="2507310591"/>
                    </a:ext>
                  </a:extLst>
                </a:gridCol>
                <a:gridCol w="3549211">
                  <a:extLst>
                    <a:ext uri="{9D8B030D-6E8A-4147-A177-3AD203B41FA5}">
                      <a16:colId xmlns:a16="http://schemas.microsoft.com/office/drawing/2014/main" val="4143154387"/>
                    </a:ext>
                  </a:extLst>
                </a:gridCol>
              </a:tblGrid>
              <a:tr h="370840">
                <a:tc>
                  <a:txBody>
                    <a:bodyPr/>
                    <a:lstStyle/>
                    <a:p>
                      <a:r>
                        <a:rPr lang="en-US" sz="1600" dirty="0" smtClean="0"/>
                        <a:t>Opioid Overdoses</a:t>
                      </a:r>
                      <a:endParaRPr lang="en-US" sz="1600" dirty="0"/>
                    </a:p>
                  </a:txBody>
                  <a:tcPr/>
                </a:tc>
                <a:tc>
                  <a:txBody>
                    <a:bodyPr/>
                    <a:lstStyle/>
                    <a:p>
                      <a:r>
                        <a:rPr lang="en-US" sz="1600" dirty="0" smtClean="0"/>
                        <a:t>Both Assessments</a:t>
                      </a:r>
                      <a:endParaRPr lang="en-US" sz="1600" dirty="0"/>
                    </a:p>
                  </a:txBody>
                  <a:tcPr/>
                </a:tc>
                <a:tc>
                  <a:txBody>
                    <a:bodyPr/>
                    <a:lstStyle/>
                    <a:p>
                      <a:r>
                        <a:rPr lang="en-US" sz="1600" dirty="0" smtClean="0"/>
                        <a:t>Bloodborne Infections</a:t>
                      </a:r>
                      <a:endParaRPr lang="en-US" sz="1600" dirty="0"/>
                    </a:p>
                  </a:txBody>
                  <a:tcPr/>
                </a:tc>
                <a:extLst>
                  <a:ext uri="{0D108BD9-81ED-4DB2-BD59-A6C34878D82A}">
                    <a16:rowId xmlns:a16="http://schemas.microsoft.com/office/drawing/2014/main" val="1178844916"/>
                  </a:ext>
                </a:extLst>
              </a:tr>
              <a:tr h="370840">
                <a:tc>
                  <a:txBody>
                    <a:bodyPr/>
                    <a:lstStyle/>
                    <a:p>
                      <a:r>
                        <a:rPr lang="en-US" sz="1600" dirty="0" smtClean="0"/>
                        <a:t>Opioid-related</a:t>
                      </a:r>
                      <a:r>
                        <a:rPr lang="en-US" sz="1600" baseline="0" dirty="0" smtClean="0"/>
                        <a:t> substance use disorder treatment (SUDT) admissions</a:t>
                      </a:r>
                      <a:endParaRPr lang="en-US" sz="1600" dirty="0"/>
                    </a:p>
                  </a:txBody>
                  <a:tcPr/>
                </a:tc>
                <a:tc>
                  <a:txBody>
                    <a:bodyPr/>
                    <a:lstStyle/>
                    <a:p>
                      <a:r>
                        <a:rPr lang="en-US" sz="1600" dirty="0" smtClean="0"/>
                        <a:t>Drug overdose deaths</a:t>
                      </a:r>
                      <a:endParaRPr lang="en-US" sz="1600" dirty="0"/>
                    </a:p>
                  </a:txBody>
                  <a:tcPr/>
                </a:tc>
                <a:tc>
                  <a:txBody>
                    <a:bodyPr/>
                    <a:lstStyle/>
                    <a:p>
                      <a:r>
                        <a:rPr lang="en-US" sz="1600" dirty="0" smtClean="0"/>
                        <a:t>Bloodborne illnesses (HIV,</a:t>
                      </a:r>
                      <a:r>
                        <a:rPr lang="en-US" sz="1600" baseline="0" dirty="0" smtClean="0"/>
                        <a:t> acute and chronic hepatitis B, and acute and chronic hepatitis C)</a:t>
                      </a:r>
                      <a:endParaRPr lang="en-US" sz="1600" dirty="0"/>
                    </a:p>
                  </a:txBody>
                  <a:tcPr/>
                </a:tc>
                <a:extLst>
                  <a:ext uri="{0D108BD9-81ED-4DB2-BD59-A6C34878D82A}">
                    <a16:rowId xmlns:a16="http://schemas.microsoft.com/office/drawing/2014/main" val="1573997919"/>
                  </a:ext>
                </a:extLst>
              </a:tr>
              <a:tr h="370840">
                <a:tc>
                  <a:txBody>
                    <a:bodyPr/>
                    <a:lstStyle/>
                    <a:p>
                      <a:r>
                        <a:rPr lang="en-US" sz="1600" dirty="0" smtClean="0"/>
                        <a:t>Poor mental health days (2022 indicator </a:t>
                      </a:r>
                      <a:r>
                        <a:rPr lang="en-US" sz="1600" baseline="0" dirty="0" smtClean="0"/>
                        <a:t>change detailed on next slide)</a:t>
                      </a:r>
                      <a:endParaRPr lang="en-US" sz="1600" dirty="0"/>
                    </a:p>
                  </a:txBody>
                  <a:tcPr/>
                </a:tc>
                <a:tc>
                  <a:txBody>
                    <a:bodyPr/>
                    <a:lstStyle/>
                    <a:p>
                      <a:r>
                        <a:rPr lang="en-US" sz="1600" dirty="0" smtClean="0"/>
                        <a:t>Opioid misuse emergency</a:t>
                      </a:r>
                      <a:r>
                        <a:rPr lang="en-US" sz="1600" baseline="0" dirty="0" smtClean="0"/>
                        <a:t> room (ER)</a:t>
                      </a:r>
                      <a:r>
                        <a:rPr lang="en-US" sz="1600" dirty="0" smtClean="0"/>
                        <a:t> visits</a:t>
                      </a:r>
                      <a:endParaRPr lang="en-US" sz="1600" dirty="0"/>
                    </a:p>
                  </a:txBody>
                  <a:tcPr/>
                </a:tc>
                <a:tc>
                  <a:txBody>
                    <a:bodyPr/>
                    <a:lstStyle/>
                    <a:p>
                      <a:r>
                        <a:rPr lang="en-US" sz="1600" dirty="0" smtClean="0"/>
                        <a:t>Hepatitis C virus among ages 18 to 40</a:t>
                      </a:r>
                      <a:endParaRPr lang="en-US" sz="1600" dirty="0"/>
                    </a:p>
                  </a:txBody>
                  <a:tcPr/>
                </a:tc>
                <a:extLst>
                  <a:ext uri="{0D108BD9-81ED-4DB2-BD59-A6C34878D82A}">
                    <a16:rowId xmlns:a16="http://schemas.microsoft.com/office/drawing/2014/main" val="2143893334"/>
                  </a:ext>
                </a:extLst>
              </a:tr>
              <a:tr h="370840">
                <a:tc>
                  <a:txBody>
                    <a:bodyPr/>
                    <a:lstStyle/>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Drug</a:t>
                      </a:r>
                      <a:r>
                        <a:rPr lang="en-US" sz="1600" baseline="0" dirty="0" smtClean="0"/>
                        <a:t>-related arrests</a:t>
                      </a:r>
                      <a:endParaRPr lang="en-US" sz="160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Injection drug use (IDU) among persons receiving SUDT</a:t>
                      </a:r>
                    </a:p>
                    <a:p>
                      <a:endParaRPr lang="en-US" sz="1600" dirty="0"/>
                    </a:p>
                  </a:txBody>
                  <a:tcPr/>
                </a:tc>
                <a:extLst>
                  <a:ext uri="{0D108BD9-81ED-4DB2-BD59-A6C34878D82A}">
                    <a16:rowId xmlns:a16="http://schemas.microsoft.com/office/drawing/2014/main" val="3311575724"/>
                  </a:ext>
                </a:extLst>
              </a:tr>
              <a:tr h="370840">
                <a:tc>
                  <a:txBody>
                    <a:bodyPr/>
                    <a:lstStyle/>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Median income</a:t>
                      </a:r>
                    </a:p>
                  </a:txBody>
                  <a:tcPr/>
                </a:tc>
                <a:tc>
                  <a:txBody>
                    <a:bodyPr/>
                    <a:lstStyle/>
                    <a:p>
                      <a:endParaRPr lang="en-US" sz="1600" dirty="0"/>
                    </a:p>
                  </a:txBody>
                  <a:tcPr/>
                </a:tc>
                <a:extLst>
                  <a:ext uri="{0D108BD9-81ED-4DB2-BD59-A6C34878D82A}">
                    <a16:rowId xmlns:a16="http://schemas.microsoft.com/office/drawing/2014/main" val="3732939645"/>
                  </a:ext>
                </a:extLst>
              </a:tr>
              <a:tr h="370840">
                <a:tc>
                  <a:txBody>
                    <a:bodyPr/>
                    <a:lstStyle/>
                    <a:p>
                      <a:endParaRPr lang="en-US" sz="1600" dirty="0"/>
                    </a:p>
                  </a:txBody>
                  <a:tcPr/>
                </a:tc>
                <a:tc>
                  <a:txBody>
                    <a:bodyPr/>
                    <a:lstStyle/>
                    <a:p>
                      <a:r>
                        <a:rPr lang="en-US" sz="1600" dirty="0" smtClean="0"/>
                        <a:t>Poverty</a:t>
                      </a:r>
                      <a:endParaRPr lang="en-US" sz="1600" dirty="0"/>
                    </a:p>
                  </a:txBody>
                  <a:tcPr/>
                </a:tc>
                <a:tc>
                  <a:txBody>
                    <a:bodyPr/>
                    <a:lstStyle/>
                    <a:p>
                      <a:endParaRPr lang="en-US" sz="1600" dirty="0"/>
                    </a:p>
                  </a:txBody>
                  <a:tcPr/>
                </a:tc>
                <a:extLst>
                  <a:ext uri="{0D108BD9-81ED-4DB2-BD59-A6C34878D82A}">
                    <a16:rowId xmlns:a16="http://schemas.microsoft.com/office/drawing/2014/main" val="1797604515"/>
                  </a:ext>
                </a:extLst>
              </a:tr>
              <a:tr h="370840">
                <a:tc>
                  <a:txBody>
                    <a:bodyPr/>
                    <a:lstStyle/>
                    <a:p>
                      <a:endParaRPr lang="en-US" sz="16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smtClean="0"/>
                        <a:t>Lack of a high</a:t>
                      </a:r>
                      <a:r>
                        <a:rPr lang="en-US" sz="1600" baseline="0" dirty="0" smtClean="0"/>
                        <a:t> school education</a:t>
                      </a:r>
                      <a:endParaRPr lang="en-US" sz="1600" dirty="0"/>
                    </a:p>
                  </a:txBody>
                  <a:tcPr/>
                </a:tc>
                <a:tc>
                  <a:txBody>
                    <a:bodyPr/>
                    <a:lstStyle/>
                    <a:p>
                      <a:endParaRPr lang="en-US" sz="1600" dirty="0"/>
                    </a:p>
                  </a:txBody>
                  <a:tcPr/>
                </a:tc>
                <a:extLst>
                  <a:ext uri="{0D108BD9-81ED-4DB2-BD59-A6C34878D82A}">
                    <a16:rowId xmlns:a16="http://schemas.microsoft.com/office/drawing/2014/main" val="4185378662"/>
                  </a:ext>
                </a:extLst>
              </a:tr>
              <a:tr h="370840">
                <a:tc>
                  <a:txBody>
                    <a:bodyPr/>
                    <a:lstStyle/>
                    <a:p>
                      <a:endParaRPr lang="en-US" sz="1600" dirty="0"/>
                    </a:p>
                  </a:txBody>
                  <a:tcPr/>
                </a:tc>
                <a:tc>
                  <a:txBody>
                    <a:bodyPr/>
                    <a:lstStyle/>
                    <a:p>
                      <a:r>
                        <a:rPr lang="en-US" sz="1600" dirty="0" smtClean="0"/>
                        <a:t>Unemployment</a:t>
                      </a:r>
                      <a:endParaRPr lang="en-US" sz="1600" dirty="0"/>
                    </a:p>
                  </a:txBody>
                  <a:tcPr/>
                </a:tc>
                <a:tc>
                  <a:txBody>
                    <a:bodyPr/>
                    <a:lstStyle/>
                    <a:p>
                      <a:endParaRPr lang="en-US" sz="1600" dirty="0"/>
                    </a:p>
                  </a:txBody>
                  <a:tcPr/>
                </a:tc>
                <a:extLst>
                  <a:ext uri="{0D108BD9-81ED-4DB2-BD59-A6C34878D82A}">
                    <a16:rowId xmlns:a16="http://schemas.microsoft.com/office/drawing/2014/main" val="1715219357"/>
                  </a:ext>
                </a:extLst>
              </a:tr>
              <a:tr h="370840">
                <a:tc>
                  <a:txBody>
                    <a:bodyPr/>
                    <a:lstStyle/>
                    <a:p>
                      <a:endParaRPr lang="en-US" sz="1600" dirty="0"/>
                    </a:p>
                  </a:txBody>
                  <a:tcPr/>
                </a:tc>
                <a:tc>
                  <a:txBody>
                    <a:bodyPr/>
                    <a:lstStyle/>
                    <a:p>
                      <a:r>
                        <a:rPr lang="en-US" sz="1600" dirty="0" smtClean="0"/>
                        <a:t>Uninsured</a:t>
                      </a:r>
                      <a:endParaRPr lang="en-US" sz="1600" dirty="0"/>
                    </a:p>
                  </a:txBody>
                  <a:tcPr/>
                </a:tc>
                <a:tc>
                  <a:txBody>
                    <a:bodyPr/>
                    <a:lstStyle/>
                    <a:p>
                      <a:endParaRPr lang="en-US" sz="1600" dirty="0"/>
                    </a:p>
                  </a:txBody>
                  <a:tcPr/>
                </a:tc>
                <a:extLst>
                  <a:ext uri="{0D108BD9-81ED-4DB2-BD59-A6C34878D82A}">
                    <a16:rowId xmlns:a16="http://schemas.microsoft.com/office/drawing/2014/main" val="311356623"/>
                  </a:ext>
                </a:extLst>
              </a:tr>
            </a:tbl>
          </a:graphicData>
        </a:graphic>
      </p:graphicFrame>
      <p:sp>
        <p:nvSpPr>
          <p:cNvPr id="3" name="TextBox 2"/>
          <p:cNvSpPr txBox="1"/>
          <p:nvPr/>
        </p:nvSpPr>
        <p:spPr>
          <a:xfrm>
            <a:off x="108857" y="6488668"/>
            <a:ext cx="11974286" cy="369332"/>
          </a:xfrm>
          <a:prstGeom prst="rect">
            <a:avLst/>
          </a:prstGeom>
          <a:noFill/>
        </p:spPr>
        <p:txBody>
          <a:bodyPr wrap="square" rtlCol="0">
            <a:spAutoFit/>
          </a:bodyPr>
          <a:lstStyle/>
          <a:p>
            <a:r>
              <a:rPr lang="en-US" dirty="0" smtClean="0"/>
              <a:t>Data sources are listed in the 2020 </a:t>
            </a:r>
            <a:r>
              <a:rPr lang="en-US" dirty="0"/>
              <a:t>assessments report </a:t>
            </a:r>
            <a:r>
              <a:rPr lang="en-US" dirty="0" smtClean="0"/>
              <a:t>at https</a:t>
            </a:r>
            <a:r>
              <a:rPr lang="en-US" dirty="0"/>
              <a:t>://health.mo.gov/data/opioids/assessments.php</a:t>
            </a:r>
          </a:p>
        </p:txBody>
      </p:sp>
      <p:sp>
        <p:nvSpPr>
          <p:cNvPr id="5" name="Title 4"/>
          <p:cNvSpPr>
            <a:spLocks noGrp="1"/>
          </p:cNvSpPr>
          <p:nvPr>
            <p:ph type="title"/>
          </p:nvPr>
        </p:nvSpPr>
        <p:spPr/>
        <p:txBody>
          <a:bodyPr>
            <a:noAutofit/>
          </a:bodyPr>
          <a:lstStyle/>
          <a:p>
            <a:r>
              <a:rPr lang="en-US" sz="2500" dirty="0" smtClean="0"/>
              <a:t>Indicators Included in the 2020 and 2022 Assessments</a:t>
            </a:r>
            <a:endParaRPr lang="en-US" sz="2500" dirty="0"/>
          </a:p>
        </p:txBody>
      </p:sp>
    </p:spTree>
    <p:extLst>
      <p:ext uri="{BB962C8B-B14F-4D97-AF65-F5344CB8AC3E}">
        <p14:creationId xmlns:p14="http://schemas.microsoft.com/office/powerpoint/2010/main" val="803423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Poor Mental Health Days Indicator Source</a:t>
            </a:r>
            <a:endParaRPr lang="en-US" dirty="0"/>
          </a:p>
        </p:txBody>
      </p:sp>
      <p:sp>
        <p:nvSpPr>
          <p:cNvPr id="3" name="Content Placeholder 2"/>
          <p:cNvSpPr>
            <a:spLocks noGrp="1"/>
          </p:cNvSpPr>
          <p:nvPr>
            <p:ph idx="1"/>
          </p:nvPr>
        </p:nvSpPr>
        <p:spPr/>
        <p:txBody>
          <a:bodyPr/>
          <a:lstStyle/>
          <a:p>
            <a:r>
              <a:rPr lang="en-US" dirty="0" smtClean="0"/>
              <a:t>2020: Self-reported frequent </a:t>
            </a:r>
            <a:r>
              <a:rPr lang="en-US" dirty="0"/>
              <a:t>(&gt;14 </a:t>
            </a:r>
            <a:r>
              <a:rPr lang="en-US" dirty="0" smtClean="0"/>
              <a:t>per month</a:t>
            </a:r>
            <a:r>
              <a:rPr lang="en-US" dirty="0"/>
              <a:t>) </a:t>
            </a:r>
            <a:r>
              <a:rPr lang="en-US" dirty="0" smtClean="0"/>
              <a:t>poor mental health days </a:t>
            </a:r>
            <a:r>
              <a:rPr lang="en-US" dirty="0"/>
              <a:t>from 2016 Missouri County-Level </a:t>
            </a:r>
            <a:r>
              <a:rPr lang="en-US" dirty="0" smtClean="0"/>
              <a:t>Study</a:t>
            </a:r>
          </a:p>
          <a:p>
            <a:r>
              <a:rPr lang="en-US" dirty="0" smtClean="0"/>
              <a:t>2022: Average </a:t>
            </a:r>
            <a:r>
              <a:rPr lang="en-US" dirty="0"/>
              <a:t>number of mentally unhealthy days reported in the past 30 days (age-adjusted) from </a:t>
            </a:r>
            <a:r>
              <a:rPr lang="en-US" dirty="0" smtClean="0"/>
              <a:t>the 2018 </a:t>
            </a:r>
            <a:r>
              <a:rPr lang="en-US" dirty="0"/>
              <a:t>Behavioral Risk Factor Surveillance System (BRFSS) as reported in the County Health </a:t>
            </a:r>
            <a:r>
              <a:rPr lang="en-US" dirty="0" smtClean="0"/>
              <a:t>Rankings</a:t>
            </a:r>
          </a:p>
          <a:p>
            <a:r>
              <a:rPr lang="en-US" dirty="0" smtClean="0"/>
              <a:t>Reason for Change: The Missouri County-Level Study has not been updated since 2016. </a:t>
            </a:r>
          </a:p>
          <a:p>
            <a:r>
              <a:rPr lang="en-US" dirty="0" smtClean="0"/>
              <a:t>All other indicators remained the same and were obtained from the same source datasets. Details on indicator sources are provided in Appendix C of the 2020 assessments report at </a:t>
            </a:r>
            <a:r>
              <a:rPr lang="en-US" dirty="0" smtClean="0">
                <a:hlinkClick r:id="rId2"/>
              </a:rPr>
              <a:t>https</a:t>
            </a:r>
            <a:r>
              <a:rPr lang="en-US" dirty="0">
                <a:hlinkClick r:id="rId2"/>
              </a:rPr>
              <a:t>://</a:t>
            </a:r>
            <a:r>
              <a:rPr lang="en-US" dirty="0" smtClean="0">
                <a:hlinkClick r:id="rId2"/>
              </a:rPr>
              <a:t>health.mo.gov/data/opioids/assessments.php</a:t>
            </a:r>
            <a:r>
              <a:rPr lang="en-US" dirty="0" smtClean="0"/>
              <a:t>. </a:t>
            </a:r>
            <a:endParaRPr lang="en-US" dirty="0"/>
          </a:p>
        </p:txBody>
      </p:sp>
    </p:spTree>
    <p:extLst>
      <p:ext uri="{BB962C8B-B14F-4D97-AF65-F5344CB8AC3E}">
        <p14:creationId xmlns:p14="http://schemas.microsoft.com/office/powerpoint/2010/main" val="2061553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Methodology Selection </a:t>
            </a:r>
            <a:endParaRPr lang="en-US" dirty="0"/>
          </a:p>
        </p:txBody>
      </p:sp>
      <p:sp>
        <p:nvSpPr>
          <p:cNvPr id="3" name="Content Placeholder 2"/>
          <p:cNvSpPr>
            <a:spLocks noGrp="1"/>
          </p:cNvSpPr>
          <p:nvPr>
            <p:ph idx="1"/>
          </p:nvPr>
        </p:nvSpPr>
        <p:spPr>
          <a:xfrm>
            <a:off x="677334" y="1581912"/>
            <a:ext cx="8596668" cy="3880773"/>
          </a:xfrm>
        </p:spPr>
        <p:txBody>
          <a:bodyPr>
            <a:normAutofit/>
          </a:bodyPr>
          <a:lstStyle/>
          <a:p>
            <a:r>
              <a:rPr lang="en-US" sz="2000" dirty="0" smtClean="0"/>
              <a:t>The internal workgroup considered several factors when determining a ranking methodology for the assessments.</a:t>
            </a:r>
          </a:p>
          <a:p>
            <a:pPr lvl="1"/>
            <a:r>
              <a:rPr lang="en-US" sz="1800" dirty="0" smtClean="0"/>
              <a:t>Amount of time required for development</a:t>
            </a:r>
          </a:p>
          <a:p>
            <a:pPr lvl="1"/>
            <a:r>
              <a:rPr lang="en-US" sz="1800" dirty="0" smtClean="0"/>
              <a:t>Availability of staff with statistical expertise</a:t>
            </a:r>
          </a:p>
          <a:p>
            <a:pPr lvl="1"/>
            <a:r>
              <a:rPr lang="en-US" sz="1800" dirty="0" smtClean="0"/>
              <a:t>Ease of explanation to stakeholders</a:t>
            </a:r>
          </a:p>
          <a:p>
            <a:pPr lvl="1"/>
            <a:r>
              <a:rPr lang="en-US" sz="1800" dirty="0" smtClean="0"/>
              <a:t>Flexibility if additional indicators are identified from stakeholder feedback</a:t>
            </a:r>
            <a:endParaRPr lang="en-US" sz="1800" dirty="0"/>
          </a:p>
        </p:txBody>
      </p:sp>
    </p:spTree>
    <p:extLst>
      <p:ext uri="{BB962C8B-B14F-4D97-AF65-F5344CB8AC3E}">
        <p14:creationId xmlns:p14="http://schemas.microsoft.com/office/powerpoint/2010/main" val="736984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Methodology – Indicator Ranks</a:t>
            </a:r>
            <a:endParaRPr lang="en-US" dirty="0"/>
          </a:p>
        </p:txBody>
      </p:sp>
      <p:sp>
        <p:nvSpPr>
          <p:cNvPr id="3" name="Content Placeholder 2"/>
          <p:cNvSpPr>
            <a:spLocks noGrp="1"/>
          </p:cNvSpPr>
          <p:nvPr>
            <p:ph idx="1"/>
          </p:nvPr>
        </p:nvSpPr>
        <p:spPr>
          <a:xfrm>
            <a:off x="677334" y="1581912"/>
            <a:ext cx="8596668" cy="3880773"/>
          </a:xfrm>
        </p:spPr>
        <p:txBody>
          <a:bodyPr>
            <a:normAutofit/>
          </a:bodyPr>
          <a:lstStyle/>
          <a:p>
            <a:r>
              <a:rPr lang="en-US" sz="2000" dirty="0" smtClean="0"/>
              <a:t>For each indicator, the 114 counties and the City of St. Louis were ranked from 1-115 based on their rates.</a:t>
            </a:r>
          </a:p>
          <a:p>
            <a:r>
              <a:rPr lang="en-US" sz="2000" dirty="0" smtClean="0"/>
              <a:t>The county with the best health outcome was ranked 1, while the county with the worst outcome was ranked 115. </a:t>
            </a:r>
          </a:p>
          <a:p>
            <a:pPr lvl="1"/>
            <a:r>
              <a:rPr lang="en-US" sz="1800" dirty="0"/>
              <a:t>For </a:t>
            </a:r>
            <a:r>
              <a:rPr lang="en-US" sz="1800" dirty="0" smtClean="0"/>
              <a:t>some </a:t>
            </a:r>
            <a:r>
              <a:rPr lang="en-US" sz="1800" dirty="0"/>
              <a:t>indicators (e.g., </a:t>
            </a:r>
            <a:r>
              <a:rPr lang="en-US" sz="1800" dirty="0" smtClean="0"/>
              <a:t>median income), the highest rate is the best.</a:t>
            </a:r>
            <a:endParaRPr lang="en-US" sz="1800" dirty="0"/>
          </a:p>
          <a:p>
            <a:pPr lvl="1"/>
            <a:r>
              <a:rPr lang="en-US" sz="1800" dirty="0" smtClean="0"/>
              <a:t>For other indicators (e.g., poverty or bloodborne illnesses), the lowest rate is the best.</a:t>
            </a:r>
          </a:p>
          <a:p>
            <a:r>
              <a:rPr lang="en-US" sz="2000" dirty="0" smtClean="0"/>
              <a:t>Tied counties were all assigned the same rank number.</a:t>
            </a:r>
          </a:p>
          <a:p>
            <a:pPr marL="0" indent="0">
              <a:buNone/>
            </a:pPr>
            <a:endParaRPr lang="en-US" sz="2000" dirty="0" smtClean="0"/>
          </a:p>
        </p:txBody>
      </p:sp>
    </p:spTree>
    <p:extLst>
      <p:ext uri="{BB962C8B-B14F-4D97-AF65-F5344CB8AC3E}">
        <p14:creationId xmlns:p14="http://schemas.microsoft.com/office/powerpoint/2010/main" val="12092703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Methodology – Summed Ranks</a:t>
            </a:r>
            <a:endParaRPr lang="en-US" dirty="0"/>
          </a:p>
        </p:txBody>
      </p:sp>
      <p:sp>
        <p:nvSpPr>
          <p:cNvPr id="3" name="Content Placeholder 2"/>
          <p:cNvSpPr>
            <a:spLocks noGrp="1"/>
          </p:cNvSpPr>
          <p:nvPr>
            <p:ph idx="1"/>
          </p:nvPr>
        </p:nvSpPr>
        <p:spPr>
          <a:xfrm>
            <a:off x="677334" y="1581912"/>
            <a:ext cx="8596668" cy="3880773"/>
          </a:xfrm>
        </p:spPr>
        <p:txBody>
          <a:bodyPr anchor="t">
            <a:normAutofit/>
          </a:bodyPr>
          <a:lstStyle/>
          <a:p>
            <a:r>
              <a:rPr lang="en-US" sz="2000" dirty="0" smtClean="0"/>
              <a:t>The individual indicator ranks for each county were summed, as shown in Appendix A of the 2020 assessments.  </a:t>
            </a:r>
          </a:p>
          <a:p>
            <a:r>
              <a:rPr lang="en-US" sz="2000" dirty="0" smtClean="0"/>
              <a:t>These sums were then ranked. Higher sums indicate greater vulnerability. (In the example below, Atchison would be considered the more vulnerable of the three counties listed.)  </a:t>
            </a:r>
          </a:p>
        </p:txBody>
      </p:sp>
      <p:pic>
        <p:nvPicPr>
          <p:cNvPr id="4" name="Picture 3"/>
          <p:cNvPicPr>
            <a:picLocks noChangeAspect="1"/>
          </p:cNvPicPr>
          <p:nvPr/>
        </p:nvPicPr>
        <p:blipFill>
          <a:blip r:embed="rId2"/>
          <a:stretch>
            <a:fillRect/>
          </a:stretch>
        </p:blipFill>
        <p:spPr>
          <a:xfrm>
            <a:off x="91440" y="3557587"/>
            <a:ext cx="12009121" cy="3108960"/>
          </a:xfrm>
          <a:prstGeom prst="rect">
            <a:avLst/>
          </a:prstGeom>
        </p:spPr>
      </p:pic>
    </p:spTree>
    <p:extLst>
      <p:ext uri="{BB962C8B-B14F-4D97-AF65-F5344CB8AC3E}">
        <p14:creationId xmlns:p14="http://schemas.microsoft.com/office/powerpoint/2010/main" val="30459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Methodology - Quintiles</a:t>
            </a:r>
            <a:endParaRPr lang="en-US" dirty="0"/>
          </a:p>
        </p:txBody>
      </p:sp>
      <p:sp>
        <p:nvSpPr>
          <p:cNvPr id="3" name="Content Placeholder 2"/>
          <p:cNvSpPr>
            <a:spLocks noGrp="1"/>
          </p:cNvSpPr>
          <p:nvPr>
            <p:ph idx="1"/>
          </p:nvPr>
        </p:nvSpPr>
        <p:spPr>
          <a:xfrm>
            <a:off x="677334" y="1581912"/>
            <a:ext cx="8596668" cy="3880773"/>
          </a:xfrm>
        </p:spPr>
        <p:txBody>
          <a:bodyPr anchor="t">
            <a:normAutofit/>
          </a:bodyPr>
          <a:lstStyle/>
          <a:p>
            <a:r>
              <a:rPr lang="en-US" sz="2000" dirty="0" smtClean="0"/>
              <a:t>Quintile rankings were assigned based on the summed rank position. The 20% (or 1/5) of counties with the highest summed ranks fall into quintile 5. Thus, the counties in quintile 5 are considered to be more vulnerable.  </a:t>
            </a:r>
            <a:endParaRPr lang="en-US" sz="2000" dirty="0"/>
          </a:p>
        </p:txBody>
      </p:sp>
      <p:pic>
        <p:nvPicPr>
          <p:cNvPr id="5" name="Picture 4"/>
          <p:cNvPicPr>
            <a:picLocks noChangeAspect="1"/>
          </p:cNvPicPr>
          <p:nvPr/>
        </p:nvPicPr>
        <p:blipFill>
          <a:blip r:embed="rId2"/>
          <a:stretch>
            <a:fillRect/>
          </a:stretch>
        </p:blipFill>
        <p:spPr>
          <a:xfrm>
            <a:off x="1951367" y="2980062"/>
            <a:ext cx="6743497" cy="2482623"/>
          </a:xfrm>
          <a:prstGeom prst="rect">
            <a:avLst/>
          </a:prstGeom>
        </p:spPr>
      </p:pic>
    </p:spTree>
    <p:extLst>
      <p:ext uri="{BB962C8B-B14F-4D97-AF65-F5344CB8AC3E}">
        <p14:creationId xmlns:p14="http://schemas.microsoft.com/office/powerpoint/2010/main" val="3594524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2020 Results – Opioid Overdose Vulnerability Assessment</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4995" b="4825"/>
          <a:stretch/>
        </p:blipFill>
        <p:spPr>
          <a:xfrm>
            <a:off x="3100859" y="1730827"/>
            <a:ext cx="5990283" cy="5029200"/>
          </a:xfrm>
          <a:prstGeom prst="rect">
            <a:avLst/>
          </a:prstGeom>
        </p:spPr>
      </p:pic>
    </p:spTree>
    <p:extLst>
      <p:ext uri="{BB962C8B-B14F-4D97-AF65-F5344CB8AC3E}">
        <p14:creationId xmlns:p14="http://schemas.microsoft.com/office/powerpoint/2010/main" val="2971012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2020 Results – Bloodborne Infections Vulnerability Assessment</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6490" b="6507"/>
          <a:stretch/>
        </p:blipFill>
        <p:spPr>
          <a:xfrm>
            <a:off x="3105411" y="1774368"/>
            <a:ext cx="5981179" cy="4937760"/>
          </a:xfrm>
          <a:prstGeom prst="rect">
            <a:avLst/>
          </a:prstGeom>
        </p:spPr>
      </p:pic>
    </p:spTree>
    <p:extLst>
      <p:ext uri="{BB962C8B-B14F-4D97-AF65-F5344CB8AC3E}">
        <p14:creationId xmlns:p14="http://schemas.microsoft.com/office/powerpoint/2010/main" val="2051575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2022 Update</a:t>
            </a:r>
            <a:endParaRPr lang="en-US" dirty="0"/>
          </a:p>
        </p:txBody>
      </p:sp>
      <p:sp>
        <p:nvSpPr>
          <p:cNvPr id="3" name="Content Placeholder 2"/>
          <p:cNvSpPr>
            <a:spLocks noGrp="1"/>
          </p:cNvSpPr>
          <p:nvPr>
            <p:ph idx="1"/>
          </p:nvPr>
        </p:nvSpPr>
        <p:spPr/>
        <p:txBody>
          <a:bodyPr/>
          <a:lstStyle/>
          <a:p>
            <a:r>
              <a:rPr lang="en-US" dirty="0" smtClean="0"/>
              <a:t>DHSS received funding through the Overdose Data to Action grant to update the assessments.</a:t>
            </a:r>
          </a:p>
          <a:p>
            <a:r>
              <a:rPr lang="en-US" dirty="0" smtClean="0"/>
              <a:t>DHSS utilized the same methodology with more recent data to calculate the 2022 assessments. </a:t>
            </a:r>
          </a:p>
          <a:p>
            <a:r>
              <a:rPr lang="en-US" dirty="0" smtClean="0"/>
              <a:t>Use of the same methodology allows for direct comparison of the 2020 and 2022 findings. </a:t>
            </a:r>
          </a:p>
          <a:p>
            <a:r>
              <a:rPr lang="en-US" dirty="0" smtClean="0"/>
              <a:t>The only changes in the process of calculating the original 2020 assessments and the 2022 updates were:</a:t>
            </a:r>
          </a:p>
          <a:p>
            <a:pPr lvl="1"/>
            <a:r>
              <a:rPr lang="en-US" dirty="0" smtClean="0"/>
              <a:t>Use of updated data from each dataset</a:t>
            </a:r>
          </a:p>
          <a:p>
            <a:pPr lvl="1"/>
            <a:r>
              <a:rPr lang="en-US" dirty="0" smtClean="0"/>
              <a:t>Replacement of the mental health indicator due to lack of updates to the original source</a:t>
            </a:r>
            <a:endParaRPr lang="en-US" dirty="0"/>
          </a:p>
        </p:txBody>
      </p:sp>
    </p:spTree>
    <p:extLst>
      <p:ext uri="{BB962C8B-B14F-4D97-AF65-F5344CB8AC3E}">
        <p14:creationId xmlns:p14="http://schemas.microsoft.com/office/powerpoint/2010/main" val="349324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2022 Results – Opioid Overdose Vulnerability Assessment</a:t>
            </a:r>
            <a:endParaRPr lang="en-US" dirty="0"/>
          </a:p>
        </p:txBody>
      </p:sp>
      <p:pic>
        <p:nvPicPr>
          <p:cNvPr id="3" name="Picture 2"/>
          <p:cNvPicPr>
            <a:picLocks noChangeAspect="1"/>
          </p:cNvPicPr>
          <p:nvPr/>
        </p:nvPicPr>
        <p:blipFill>
          <a:blip r:embed="rId2"/>
          <a:stretch>
            <a:fillRect/>
          </a:stretch>
        </p:blipFill>
        <p:spPr>
          <a:xfrm>
            <a:off x="2178976" y="1254036"/>
            <a:ext cx="7707691" cy="5577840"/>
          </a:xfrm>
          <a:prstGeom prst="rect">
            <a:avLst/>
          </a:prstGeom>
        </p:spPr>
      </p:pic>
    </p:spTree>
    <p:extLst>
      <p:ext uri="{BB962C8B-B14F-4D97-AF65-F5344CB8AC3E}">
        <p14:creationId xmlns:p14="http://schemas.microsoft.com/office/powerpoint/2010/main" val="58400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Today’s Meeting</a:t>
            </a:r>
            <a:endParaRPr lang="en-US" dirty="0"/>
          </a:p>
        </p:txBody>
      </p:sp>
      <p:sp>
        <p:nvSpPr>
          <p:cNvPr id="3" name="Content Placeholder 2"/>
          <p:cNvSpPr>
            <a:spLocks noGrp="1"/>
          </p:cNvSpPr>
          <p:nvPr>
            <p:ph idx="1"/>
          </p:nvPr>
        </p:nvSpPr>
        <p:spPr>
          <a:xfrm>
            <a:off x="677334" y="1581912"/>
            <a:ext cx="8596668" cy="4427002"/>
          </a:xfrm>
        </p:spPr>
        <p:txBody>
          <a:bodyPr>
            <a:normAutofit/>
          </a:bodyPr>
          <a:lstStyle/>
          <a:p>
            <a:r>
              <a:rPr lang="en-US" sz="2000" dirty="0" smtClean="0"/>
              <a:t>Review the 2020 vulnerability assessments and the 2022 updates</a:t>
            </a:r>
          </a:p>
          <a:p>
            <a:r>
              <a:rPr lang="en-US" sz="2000" dirty="0" smtClean="0"/>
              <a:t>Gather feedback on the vulnerability assessments</a:t>
            </a:r>
          </a:p>
          <a:p>
            <a:pPr lvl="1"/>
            <a:r>
              <a:rPr lang="en-US" sz="1800" dirty="0" smtClean="0"/>
              <a:t>Feedback will be considered during creation of the 2022 update report.</a:t>
            </a:r>
          </a:p>
          <a:p>
            <a:pPr lvl="1"/>
            <a:r>
              <a:rPr lang="en-US" sz="1800" dirty="0" smtClean="0"/>
              <a:t>Feedback will also be considered during development of any future vulnerability assessments projects, including aspects such as</a:t>
            </a:r>
          </a:p>
          <a:p>
            <a:pPr lvl="2"/>
            <a:r>
              <a:rPr lang="en-US" sz="1600" dirty="0" smtClean="0"/>
              <a:t>Methodology changes</a:t>
            </a:r>
          </a:p>
          <a:p>
            <a:pPr lvl="2"/>
            <a:r>
              <a:rPr lang="en-US" sz="1600" dirty="0" smtClean="0"/>
              <a:t>Data source changes</a:t>
            </a:r>
          </a:p>
          <a:p>
            <a:r>
              <a:rPr lang="en-US" sz="2000" dirty="0"/>
              <a:t>Discuss the impact of COVID-19 on opioid overdoses and bloodborne infections</a:t>
            </a:r>
          </a:p>
          <a:p>
            <a:r>
              <a:rPr lang="en-US" sz="2000" dirty="0" smtClean="0"/>
              <a:t>Collect input on how the results of the assessments could be used to target services</a:t>
            </a:r>
          </a:p>
        </p:txBody>
      </p:sp>
    </p:spTree>
    <p:extLst>
      <p:ext uri="{BB962C8B-B14F-4D97-AF65-F5344CB8AC3E}">
        <p14:creationId xmlns:p14="http://schemas.microsoft.com/office/powerpoint/2010/main" val="3174479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2022 Results – Bloodborne Infections Vulnerability Assessment</a:t>
            </a:r>
            <a:endParaRPr lang="en-US" dirty="0"/>
          </a:p>
        </p:txBody>
      </p:sp>
      <p:pic>
        <p:nvPicPr>
          <p:cNvPr id="3" name="Picture 2"/>
          <p:cNvPicPr>
            <a:picLocks noChangeAspect="1"/>
          </p:cNvPicPr>
          <p:nvPr/>
        </p:nvPicPr>
        <p:blipFill>
          <a:blip r:embed="rId2"/>
          <a:stretch>
            <a:fillRect/>
          </a:stretch>
        </p:blipFill>
        <p:spPr>
          <a:xfrm>
            <a:off x="2339721" y="1260930"/>
            <a:ext cx="7512558" cy="5577840"/>
          </a:xfrm>
          <a:prstGeom prst="rect">
            <a:avLst/>
          </a:prstGeom>
        </p:spPr>
      </p:pic>
    </p:spTree>
    <p:extLst>
      <p:ext uri="{BB962C8B-B14F-4D97-AF65-F5344CB8AC3E}">
        <p14:creationId xmlns:p14="http://schemas.microsoft.com/office/powerpoint/2010/main" val="530027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Discussion Topics</a:t>
            </a:r>
          </a:p>
        </p:txBody>
      </p:sp>
      <p:sp>
        <p:nvSpPr>
          <p:cNvPr id="3" name="Content Placeholder 2"/>
          <p:cNvSpPr>
            <a:spLocks noGrp="1"/>
          </p:cNvSpPr>
          <p:nvPr>
            <p:ph idx="1"/>
          </p:nvPr>
        </p:nvSpPr>
        <p:spPr/>
        <p:txBody>
          <a:bodyPr/>
          <a:lstStyle/>
          <a:p>
            <a:r>
              <a:rPr lang="en-US" dirty="0">
                <a:solidFill>
                  <a:schemeClr val="tx1"/>
                </a:solidFill>
              </a:rPr>
              <a:t>Do the results of the vulnerability assessments match your expectations? </a:t>
            </a:r>
          </a:p>
          <a:p>
            <a:r>
              <a:rPr lang="en-US" dirty="0">
                <a:solidFill>
                  <a:schemeClr val="tx1"/>
                </a:solidFill>
              </a:rPr>
              <a:t>Are any changes to data sources/indicators needed for future vulnerability assessment updates?</a:t>
            </a:r>
          </a:p>
          <a:p>
            <a:r>
              <a:rPr lang="en-US" dirty="0">
                <a:solidFill>
                  <a:schemeClr val="tx1"/>
                </a:solidFill>
              </a:rPr>
              <a:t>Are any changes to the assessment methodology needed for future vulnerability assessment updates?</a:t>
            </a:r>
          </a:p>
          <a:p>
            <a:r>
              <a:rPr lang="en-US" dirty="0">
                <a:solidFill>
                  <a:schemeClr val="tx1"/>
                </a:solidFill>
              </a:rPr>
              <a:t>How has COVID-19 impacted opioid overdoses and bloodborne outbreaks?</a:t>
            </a:r>
          </a:p>
          <a:p>
            <a:r>
              <a:rPr lang="en-US" dirty="0">
                <a:solidFill>
                  <a:schemeClr val="tx1"/>
                </a:solidFill>
              </a:rPr>
              <a:t>How can the assessment results be used to better target services</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428287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Next Steps</a:t>
            </a:r>
          </a:p>
        </p:txBody>
      </p:sp>
      <p:sp>
        <p:nvSpPr>
          <p:cNvPr id="3" name="Content Placeholder 2"/>
          <p:cNvSpPr>
            <a:spLocks noGrp="1"/>
          </p:cNvSpPr>
          <p:nvPr>
            <p:ph idx="1"/>
          </p:nvPr>
        </p:nvSpPr>
        <p:spPr/>
        <p:txBody>
          <a:bodyPr/>
          <a:lstStyle/>
          <a:p>
            <a:r>
              <a:rPr lang="en-US" dirty="0"/>
              <a:t>DHSS will publish finalized assessment materials, including county-specific data and resource profiles</a:t>
            </a:r>
          </a:p>
          <a:p>
            <a:r>
              <a:rPr lang="en-US" dirty="0"/>
              <a:t>DHSS will promote finalized assessment materials through general outreach events such as conferences, exhibits, meetings, etc.</a:t>
            </a:r>
          </a:p>
          <a:p>
            <a:r>
              <a:rPr lang="en-US" dirty="0"/>
              <a:t>DHSS will consider stakeholder feedback in determining need for future vulnerability assessment updates</a:t>
            </a:r>
          </a:p>
          <a:p>
            <a:r>
              <a:rPr lang="en-US" dirty="0"/>
              <a:t>What other next steps are needed?</a:t>
            </a:r>
          </a:p>
        </p:txBody>
      </p:sp>
    </p:spTree>
    <p:extLst>
      <p:ext uri="{BB962C8B-B14F-4D97-AF65-F5344CB8AC3E}">
        <p14:creationId xmlns:p14="http://schemas.microsoft.com/office/powerpoint/2010/main" val="4144269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Thank you!	</a:t>
            </a:r>
            <a:endParaRPr lang="en-US" dirty="0"/>
          </a:p>
        </p:txBody>
      </p:sp>
      <p:sp>
        <p:nvSpPr>
          <p:cNvPr id="3" name="Content Placeholder 2"/>
          <p:cNvSpPr>
            <a:spLocks noGrp="1"/>
          </p:cNvSpPr>
          <p:nvPr>
            <p:ph idx="1"/>
          </p:nvPr>
        </p:nvSpPr>
        <p:spPr/>
        <p:txBody>
          <a:bodyPr/>
          <a:lstStyle/>
          <a:p>
            <a:r>
              <a:rPr lang="en-US" dirty="0" smtClean="0"/>
              <a:t>Vulnerability assessment resources are available at </a:t>
            </a:r>
            <a:r>
              <a:rPr lang="en-US" dirty="0" smtClean="0">
                <a:hlinkClick r:id="rId2"/>
              </a:rPr>
              <a:t>https</a:t>
            </a:r>
            <a:r>
              <a:rPr lang="en-US" dirty="0">
                <a:hlinkClick r:id="rId2"/>
              </a:rPr>
              <a:t>://</a:t>
            </a:r>
            <a:r>
              <a:rPr lang="en-US" dirty="0" smtClean="0">
                <a:hlinkClick r:id="rId2"/>
              </a:rPr>
              <a:t>health.mo.gov/data/opioids/assessments.php</a:t>
            </a:r>
            <a:endParaRPr lang="en-US" dirty="0" smtClean="0"/>
          </a:p>
          <a:p>
            <a:endParaRPr lang="en-US" dirty="0"/>
          </a:p>
          <a:p>
            <a:r>
              <a:rPr lang="en-US" dirty="0" smtClean="0"/>
              <a:t>Contact Information: </a:t>
            </a:r>
          </a:p>
          <a:p>
            <a:pPr marL="400050" lvl="1" indent="0">
              <a:buNone/>
            </a:pPr>
            <a:r>
              <a:rPr lang="en-US" dirty="0" smtClean="0"/>
              <a:t>Missouri Department of Health and Senior Services</a:t>
            </a:r>
          </a:p>
          <a:p>
            <a:pPr marL="400050" lvl="1" indent="0">
              <a:buNone/>
            </a:pPr>
            <a:r>
              <a:rPr lang="en-US" dirty="0" smtClean="0"/>
              <a:t>Division of Community and Public Health</a:t>
            </a:r>
          </a:p>
          <a:p>
            <a:pPr marL="400050" lvl="1" indent="0">
              <a:buNone/>
            </a:pPr>
            <a:r>
              <a:rPr lang="en-US" dirty="0" smtClean="0"/>
              <a:t>Data Modernization / Interoperability Team</a:t>
            </a:r>
          </a:p>
          <a:p>
            <a:pPr marL="400050" lvl="1" indent="0">
              <a:buNone/>
            </a:pPr>
            <a:r>
              <a:rPr lang="en-US" dirty="0" smtClean="0"/>
              <a:t>573-522-2808</a:t>
            </a:r>
          </a:p>
        </p:txBody>
      </p:sp>
    </p:spTree>
    <p:extLst>
      <p:ext uri="{BB962C8B-B14F-4D97-AF65-F5344CB8AC3E}">
        <p14:creationId xmlns:p14="http://schemas.microsoft.com/office/powerpoint/2010/main" val="1112757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Situation</a:t>
            </a:r>
            <a:endParaRPr lang="en-US" dirty="0"/>
          </a:p>
        </p:txBody>
      </p:sp>
      <p:sp>
        <p:nvSpPr>
          <p:cNvPr id="3" name="Content Placeholder 2"/>
          <p:cNvSpPr>
            <a:spLocks noGrp="1"/>
          </p:cNvSpPr>
          <p:nvPr>
            <p:ph idx="1"/>
          </p:nvPr>
        </p:nvSpPr>
        <p:spPr>
          <a:xfrm>
            <a:off x="677334" y="1581912"/>
            <a:ext cx="8596668" cy="3880773"/>
          </a:xfrm>
        </p:spPr>
        <p:txBody>
          <a:bodyPr>
            <a:noAutofit/>
          </a:bodyPr>
          <a:lstStyle/>
          <a:p>
            <a:r>
              <a:rPr lang="en-US" sz="2000" dirty="0" smtClean="0"/>
              <a:t>The Missouri Department of Health and Senior Services (DHSS), local public health agencies (LPHAs), and partners are responding to the opioid epidemic but have limited resources.</a:t>
            </a:r>
          </a:p>
          <a:p>
            <a:r>
              <a:rPr lang="en-US" sz="2000" dirty="0" smtClean="0"/>
              <a:t>The ability to accurately describe and measure the epidemic is critical for utilizing available resources and providing effective responses.</a:t>
            </a:r>
          </a:p>
        </p:txBody>
      </p:sp>
    </p:spTree>
    <p:extLst>
      <p:ext uri="{BB962C8B-B14F-4D97-AF65-F5344CB8AC3E}">
        <p14:creationId xmlns:p14="http://schemas.microsoft.com/office/powerpoint/2010/main" val="651181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Project Background</a:t>
            </a:r>
            <a:endParaRPr lang="en-US" dirty="0"/>
          </a:p>
        </p:txBody>
      </p:sp>
      <p:sp>
        <p:nvSpPr>
          <p:cNvPr id="3" name="Content Placeholder 2"/>
          <p:cNvSpPr>
            <a:spLocks noGrp="1"/>
          </p:cNvSpPr>
          <p:nvPr>
            <p:ph idx="1"/>
          </p:nvPr>
        </p:nvSpPr>
        <p:spPr>
          <a:xfrm>
            <a:off x="677334" y="1581912"/>
            <a:ext cx="8596668" cy="3880773"/>
          </a:xfrm>
        </p:spPr>
        <p:txBody>
          <a:bodyPr>
            <a:noAutofit/>
          </a:bodyPr>
          <a:lstStyle/>
          <a:p>
            <a:r>
              <a:rPr lang="en-US" sz="2000" dirty="0" smtClean="0"/>
              <a:t>In 2016, the Centers for Disease Control and Prevention (CDC) published the </a:t>
            </a:r>
            <a:r>
              <a:rPr lang="en-US" sz="2000" i="1" dirty="0" smtClean="0"/>
              <a:t>County-level Vulnerability Assessment for Rapid Dissemination of HIV or HCV Infections Among Persons Who Inject Drugs, United States</a:t>
            </a:r>
            <a:r>
              <a:rPr lang="en-US" sz="2000" dirty="0" smtClean="0"/>
              <a:t> (also referred to as the National Vulnerability Assessment.)  This resource identified 13 Missouri counties as vulnerable, but data indicate that many other counties in the state may also be at risk of opioid overdoses and bloodborne outbreaks related to nonsterile drug injection. </a:t>
            </a:r>
            <a:endParaRPr lang="en-US" sz="2000" dirty="0"/>
          </a:p>
        </p:txBody>
      </p:sp>
    </p:spTree>
    <p:extLst>
      <p:ext uri="{BB962C8B-B14F-4D97-AF65-F5344CB8AC3E}">
        <p14:creationId xmlns:p14="http://schemas.microsoft.com/office/powerpoint/2010/main" val="75930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Project Background (continued)</a:t>
            </a:r>
            <a:endParaRPr lang="en-US" dirty="0"/>
          </a:p>
        </p:txBody>
      </p:sp>
      <p:sp>
        <p:nvSpPr>
          <p:cNvPr id="3" name="Content Placeholder 2"/>
          <p:cNvSpPr>
            <a:spLocks noGrp="1"/>
          </p:cNvSpPr>
          <p:nvPr>
            <p:ph idx="1"/>
          </p:nvPr>
        </p:nvSpPr>
        <p:spPr>
          <a:xfrm>
            <a:off x="677334" y="1577115"/>
            <a:ext cx="8596668" cy="4814976"/>
          </a:xfrm>
        </p:spPr>
        <p:txBody>
          <a:bodyPr>
            <a:normAutofit/>
          </a:bodyPr>
          <a:lstStyle/>
          <a:p>
            <a:r>
              <a:rPr lang="en-US" sz="2000" dirty="0" smtClean="0"/>
              <a:t>In summer 2018, the CDC awarded one-year Opioid Crisis Supplemental Funding through </a:t>
            </a:r>
            <a:r>
              <a:rPr lang="en-US" sz="2000" dirty="0"/>
              <a:t>the Cooperative Agreement for Emergency Response: Public Health Crisis </a:t>
            </a:r>
            <a:r>
              <a:rPr lang="en-US" sz="2000" dirty="0" smtClean="0"/>
              <a:t>Response.  </a:t>
            </a:r>
          </a:p>
          <a:p>
            <a:r>
              <a:rPr lang="en-US" sz="2000" dirty="0" smtClean="0"/>
              <a:t>The opioid crisis funding covered multiple projects from three different CDC centers.  </a:t>
            </a:r>
          </a:p>
          <a:p>
            <a:r>
              <a:rPr lang="en-US" sz="2000" dirty="0" smtClean="0"/>
              <a:t>The project proposed by the National Center for HIV/AIDS, Viral Hepatitis, STD, and TB Prevention (NCHHSTP) required awardees to develop and disseminate jurisdiction-level vulnerability assessments that identify subregional areas at high risk for: </a:t>
            </a:r>
          </a:p>
          <a:p>
            <a:pPr lvl="1"/>
            <a:r>
              <a:rPr lang="en-US" sz="1800" dirty="0" smtClean="0"/>
              <a:t>Opioid overdoses</a:t>
            </a:r>
          </a:p>
          <a:p>
            <a:pPr lvl="1"/>
            <a:r>
              <a:rPr lang="en-US" sz="1800" dirty="0" smtClean="0"/>
              <a:t>Bloodborne infections associated with nonsterile drug injection</a:t>
            </a:r>
          </a:p>
          <a:p>
            <a:endParaRPr lang="en-US" dirty="0"/>
          </a:p>
        </p:txBody>
      </p:sp>
    </p:spTree>
    <p:extLst>
      <p:ext uri="{BB962C8B-B14F-4D97-AF65-F5344CB8AC3E}">
        <p14:creationId xmlns:p14="http://schemas.microsoft.com/office/powerpoint/2010/main" val="4239844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Original Project Purpose</a:t>
            </a:r>
            <a:endParaRPr lang="en-US" dirty="0"/>
          </a:p>
        </p:txBody>
      </p:sp>
      <p:sp>
        <p:nvSpPr>
          <p:cNvPr id="3" name="Content Placeholder 2"/>
          <p:cNvSpPr>
            <a:spLocks noGrp="1"/>
          </p:cNvSpPr>
          <p:nvPr>
            <p:ph idx="1"/>
          </p:nvPr>
        </p:nvSpPr>
        <p:spPr>
          <a:xfrm>
            <a:off x="677334" y="1581912"/>
            <a:ext cx="8596668" cy="3880773"/>
          </a:xfrm>
        </p:spPr>
        <p:txBody>
          <a:bodyPr>
            <a:normAutofit/>
          </a:bodyPr>
          <a:lstStyle/>
          <a:p>
            <a:r>
              <a:rPr lang="en-US" sz="2000" dirty="0" smtClean="0"/>
              <a:t>Awardees will use findings from the assessments to develop plans that strategically allocate prevention and intervention services.</a:t>
            </a:r>
          </a:p>
          <a:p>
            <a:r>
              <a:rPr lang="en-US" sz="2000" dirty="0" smtClean="0"/>
              <a:t>Awardees will distribute findings to key stakeholders in formats that support action.</a:t>
            </a:r>
          </a:p>
          <a:p>
            <a:r>
              <a:rPr lang="en-US" sz="2000" dirty="0" smtClean="0"/>
              <a:t>Services will be targeted to maximally reduce risk of overdoses and risk of bloodborne infection spread through nonsterile drug injection. </a:t>
            </a:r>
            <a:endParaRPr lang="en-US" sz="2000" dirty="0"/>
          </a:p>
        </p:txBody>
      </p:sp>
    </p:spTree>
    <p:extLst>
      <p:ext uri="{BB962C8B-B14F-4D97-AF65-F5344CB8AC3E}">
        <p14:creationId xmlns:p14="http://schemas.microsoft.com/office/powerpoint/2010/main" val="2034035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2019 Vulnerability Assessment Development</a:t>
            </a:r>
            <a:endParaRPr lang="en-US" dirty="0"/>
          </a:p>
        </p:txBody>
      </p:sp>
      <p:sp>
        <p:nvSpPr>
          <p:cNvPr id="3" name="Content Placeholder 2"/>
          <p:cNvSpPr>
            <a:spLocks noGrp="1"/>
          </p:cNvSpPr>
          <p:nvPr>
            <p:ph idx="1"/>
          </p:nvPr>
        </p:nvSpPr>
        <p:spPr>
          <a:xfrm>
            <a:off x="677334" y="1864946"/>
            <a:ext cx="8596668" cy="3880773"/>
          </a:xfrm>
        </p:spPr>
        <p:txBody>
          <a:bodyPr>
            <a:noAutofit/>
          </a:bodyPr>
          <a:lstStyle/>
          <a:p>
            <a:r>
              <a:rPr lang="en-US" sz="2000" dirty="0" smtClean="0"/>
              <a:t>NCHHSTP funding was assigned to the DHSS Bureau of Reportable Disease Informatics (BRDI).</a:t>
            </a:r>
          </a:p>
          <a:p>
            <a:r>
              <a:rPr lang="en-US" sz="2000" dirty="0" smtClean="0"/>
              <a:t>BRDI convened an internal workgroup of DHSS stakeholders to develop the document. Workgroup members included staff with knowledge and experience related to the opioid epidemic, bloodborne outbreaks, and/or data analysis and reporting.    </a:t>
            </a:r>
          </a:p>
          <a:p>
            <a:r>
              <a:rPr lang="en-US" sz="2000" dirty="0" smtClean="0"/>
              <a:t>The internal workgroup reviewed previously created data sources.  </a:t>
            </a:r>
          </a:p>
          <a:p>
            <a:r>
              <a:rPr lang="en-US" sz="2000" dirty="0" smtClean="0"/>
              <a:t>Internal workgroup members participated in multiple calls with the CDC project team as well as staff from other states working on the same project.  </a:t>
            </a:r>
            <a:endParaRPr lang="en-US" sz="2000" dirty="0"/>
          </a:p>
        </p:txBody>
      </p:sp>
    </p:spTree>
    <p:extLst>
      <p:ext uri="{BB962C8B-B14F-4D97-AF65-F5344CB8AC3E}">
        <p14:creationId xmlns:p14="http://schemas.microsoft.com/office/powerpoint/2010/main" val="3475020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2019-2020 Stakeholder Feedback</a:t>
            </a:r>
            <a:endParaRPr lang="en-US" dirty="0"/>
          </a:p>
        </p:txBody>
      </p:sp>
      <p:sp>
        <p:nvSpPr>
          <p:cNvPr id="3" name="Content Placeholder 2"/>
          <p:cNvSpPr>
            <a:spLocks noGrp="1"/>
          </p:cNvSpPr>
          <p:nvPr>
            <p:ph idx="1"/>
          </p:nvPr>
        </p:nvSpPr>
        <p:spPr>
          <a:xfrm>
            <a:off x="677334" y="1581912"/>
            <a:ext cx="8596668" cy="3880773"/>
          </a:xfrm>
        </p:spPr>
        <p:txBody>
          <a:bodyPr>
            <a:noAutofit/>
          </a:bodyPr>
          <a:lstStyle/>
          <a:p>
            <a:r>
              <a:rPr lang="en-US" sz="2000" dirty="0" smtClean="0"/>
              <a:t>The project required that awardees engage stakeholder groups to:</a:t>
            </a:r>
          </a:p>
          <a:p>
            <a:pPr lvl="1"/>
            <a:r>
              <a:rPr lang="en-US" sz="1800" dirty="0" smtClean="0"/>
              <a:t>Provide input on the vulnerability assessments’ design</a:t>
            </a:r>
          </a:p>
          <a:p>
            <a:pPr lvl="1"/>
            <a:r>
              <a:rPr lang="en-US" sz="1800" dirty="0" smtClean="0"/>
              <a:t>Support development of data use agreements if needed</a:t>
            </a:r>
          </a:p>
          <a:p>
            <a:pPr lvl="1"/>
            <a:r>
              <a:rPr lang="en-US" sz="1800" dirty="0" smtClean="0"/>
              <a:t>Inform the use of the assessments’ findings to target services that will maximally reduce risk of overdoses and risk of bloodborne infection spread through nonsterile drug injection</a:t>
            </a:r>
          </a:p>
          <a:p>
            <a:r>
              <a:rPr lang="en-US" sz="2000" dirty="0" smtClean="0"/>
              <a:t>In 2019, DHSS obtained feedback through:</a:t>
            </a:r>
          </a:p>
          <a:p>
            <a:pPr lvl="1"/>
            <a:r>
              <a:rPr lang="en-US" sz="1800" dirty="0" smtClean="0"/>
              <a:t>Internal workgroup meetings</a:t>
            </a:r>
          </a:p>
          <a:p>
            <a:pPr lvl="1"/>
            <a:r>
              <a:rPr lang="en-US" sz="1800" dirty="0" smtClean="0"/>
              <a:t>Stakeholder meetings in each of Missouri’s six HIV Care Regions</a:t>
            </a:r>
            <a:endParaRPr lang="en-US" sz="1800" dirty="0"/>
          </a:p>
          <a:p>
            <a:r>
              <a:rPr lang="en-US" sz="2000" dirty="0" smtClean="0"/>
              <a:t>DHSS continued to gather feedback after the publication of the report. </a:t>
            </a:r>
          </a:p>
        </p:txBody>
      </p:sp>
    </p:spTree>
    <p:extLst>
      <p:ext uri="{BB962C8B-B14F-4D97-AF65-F5344CB8AC3E}">
        <p14:creationId xmlns:p14="http://schemas.microsoft.com/office/powerpoint/2010/main" val="2341644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2019 Indicator Selection</a:t>
            </a:r>
            <a:endParaRPr lang="en-US" dirty="0"/>
          </a:p>
        </p:txBody>
      </p:sp>
      <p:sp>
        <p:nvSpPr>
          <p:cNvPr id="3" name="Content Placeholder 2"/>
          <p:cNvSpPr>
            <a:spLocks noGrp="1"/>
          </p:cNvSpPr>
          <p:nvPr>
            <p:ph idx="1"/>
          </p:nvPr>
        </p:nvSpPr>
        <p:spPr>
          <a:xfrm>
            <a:off x="677334" y="1581912"/>
            <a:ext cx="8596668" cy="3880773"/>
          </a:xfrm>
        </p:spPr>
        <p:txBody>
          <a:bodyPr>
            <a:normAutofit/>
          </a:bodyPr>
          <a:lstStyle/>
          <a:p>
            <a:r>
              <a:rPr lang="en-US" sz="2000" dirty="0" smtClean="0"/>
              <a:t>The internal workgroup considered a long list of indicators for inclusion in the vulnerability assessments.</a:t>
            </a:r>
          </a:p>
          <a:p>
            <a:r>
              <a:rPr lang="en-US" sz="2000" dirty="0" smtClean="0"/>
              <a:t>An indicator could be used only if reliable data were available for all 115 counties.  As a result, many indicators were excluded.  These indicators are described on pages 55-64 of the 2020 report, which </a:t>
            </a:r>
            <a:r>
              <a:rPr lang="en-US" sz="2000" dirty="0"/>
              <a:t>is available at </a:t>
            </a:r>
            <a:r>
              <a:rPr lang="en-US" sz="2000" dirty="0">
                <a:hlinkClick r:id="rId2"/>
              </a:rPr>
              <a:t>https://health.mo.gov/data/opioids/assessments.php</a:t>
            </a:r>
            <a:r>
              <a:rPr lang="en-US" sz="2000" dirty="0" smtClean="0"/>
              <a:t>.  </a:t>
            </a:r>
            <a:endParaRPr lang="en-US" sz="2000" dirty="0"/>
          </a:p>
        </p:txBody>
      </p:sp>
    </p:spTree>
    <p:extLst>
      <p:ext uri="{BB962C8B-B14F-4D97-AF65-F5344CB8AC3E}">
        <p14:creationId xmlns:p14="http://schemas.microsoft.com/office/powerpoint/2010/main" val="108933033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DHSS Template</Template>
  <TotalTime>328</TotalTime>
  <Words>1341</Words>
  <Application>Microsoft Office PowerPoint</Application>
  <PresentationFormat>Widescreen</PresentationFormat>
  <Paragraphs>113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Gill Sans MT</vt:lpstr>
      <vt:lpstr>Wingdings 2</vt:lpstr>
      <vt:lpstr>Dividend</vt:lpstr>
      <vt:lpstr>Missouri Opioid Overdose and Bloodborne Infection Vulnerability Assessments</vt:lpstr>
      <vt:lpstr>Purpose of Today’s Meeting</vt:lpstr>
      <vt:lpstr>Situation</vt:lpstr>
      <vt:lpstr>Original Project Background</vt:lpstr>
      <vt:lpstr>Original Project Background (continued)</vt:lpstr>
      <vt:lpstr>Original Project Purpose</vt:lpstr>
      <vt:lpstr>2019 Vulnerability Assessment Development</vt:lpstr>
      <vt:lpstr>2019-2020 Stakeholder Feedback</vt:lpstr>
      <vt:lpstr>2019 Indicator Selection</vt:lpstr>
      <vt:lpstr>Indicators Included in the 2020 and 2022 Assessments</vt:lpstr>
      <vt:lpstr>Poor Mental Health Days Indicator Source</vt:lpstr>
      <vt:lpstr>Ranking Methodology Selection </vt:lpstr>
      <vt:lpstr>Ranking Methodology – Indicator Ranks</vt:lpstr>
      <vt:lpstr>Ranking Methodology – Summed Ranks</vt:lpstr>
      <vt:lpstr>Ranking Methodology - Quintiles</vt:lpstr>
      <vt:lpstr>2020 Results – Opioid Overdose Vulnerability Assessment</vt:lpstr>
      <vt:lpstr>2020 Results – Bloodborne Infections Vulnerability Assessment</vt:lpstr>
      <vt:lpstr>2022 Update</vt:lpstr>
      <vt:lpstr>2022 Results – Opioid Overdose Vulnerability Assessment</vt:lpstr>
      <vt:lpstr>2022 Results – Bloodborne Infections Vulnerability Assessment</vt:lpstr>
      <vt:lpstr>Discussion Topics</vt:lpstr>
      <vt:lpstr>Next Steps</vt:lpstr>
      <vt:lpstr>Thank you! </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Mickels, Becca</dc:creator>
  <cp:lastModifiedBy>Mickels, Becca</cp:lastModifiedBy>
  <cp:revision>88</cp:revision>
  <dcterms:created xsi:type="dcterms:W3CDTF">2019-04-10T16:58:22Z</dcterms:created>
  <dcterms:modified xsi:type="dcterms:W3CDTF">2022-09-16T17:48:40Z</dcterms:modified>
</cp:coreProperties>
</file>