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71" r:id="rId12"/>
    <p:sldId id="270" r:id="rId13"/>
    <p:sldId id="269" r:id="rId14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9FE4985-1DBC-45F2-A6CA-D502CAE663D7}" type="datetimeFigureOut">
              <a:rPr lang="en-US" smtClean="0"/>
              <a:t>05/30/2023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87D50C7-A180-4E5B-9A1B-C85DF5E92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86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7493C22-2D22-4760-BE91-24DC794AF2D9}" type="datetimeFigureOut">
              <a:rPr lang="en-US" smtClean="0"/>
              <a:t>05/30/2023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6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0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85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70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37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05/30/2023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21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05/30/2023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24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7493C22-2D22-4760-BE91-24DC794AF2D9}" type="datetimeFigureOut">
              <a:rPr lang="en-US" smtClean="0"/>
              <a:t>05/30/2023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84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7493C22-2D22-4760-BE91-24DC794AF2D9}" type="datetimeFigureOut">
              <a:rPr lang="en-US" smtClean="0"/>
              <a:t>05/30/2023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6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9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4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1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05/30/2023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65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05/30/2023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3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05/30/2023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1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2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C22-2D22-4760-BE91-24DC794AF2D9}" type="datetimeFigureOut">
              <a:rPr lang="en-US" smtClean="0"/>
              <a:t>05/30/2023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5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7493C22-2D22-4760-BE91-24DC794AF2D9}" type="datetimeFigureOut">
              <a:rPr lang="en-US" smtClean="0"/>
              <a:t>05/30/2023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981486A-4740-48EF-AA38-B45CEF3E8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8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ACTraining@EconometricaInc.com" TargetMode="External"/><Relationship Id="rId2" Type="http://schemas.openxmlformats.org/officeDocument/2006/relationships/hyperlink" Target="https://www.cms.gov/Medicare/Quality-Initiatives-Patient-Assessment-Instruments/HomeHealthQualityInits/Home-Health-Quality-Reporting-Trai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omeHealthQualityQuestions@cms.hhs.go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s.gov/Medicare/Provider-Enrollment-and-Certification/SurveyCertificationGenInfo/OASIS-Coordinato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hyperlink" Target="https://www.youtube.com/watch?v=Qg2xl47DejM" TargetMode="External"/><Relationship Id="rId7" Type="http://schemas.openxmlformats.org/officeDocument/2006/relationships/hyperlink" Target="https://qsep.cms.gov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health.mo.gov/safety/homecare/oasi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asisinformation@health.mo.gov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qtso.cms.gov/reference-and-manuals/oasis-quarterly-q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www.cms.gov/Medicare/Quality-Initiatives-Patient-Assessment-Instruments/HomeHealthQualityInits/Home-Health-Quality-Reporting-Training" TargetMode="Externa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.mo.gov/safety/homecare/oasis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hasurveyprotocols@cms.hhs.gov" TargetMode="External"/><Relationship Id="rId2" Type="http://schemas.openxmlformats.org/officeDocument/2006/relationships/hyperlink" Target="mailto:homehealthqualityquestions@cms.hhs.go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qtso.cms.gov/providers/home-health-agency-hha-providers/reference-manual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047" y="1834795"/>
            <a:ext cx="8825658" cy="1800504"/>
          </a:xfrm>
        </p:spPr>
        <p:txBody>
          <a:bodyPr/>
          <a:lstStyle/>
          <a:p>
            <a:r>
              <a:rPr lang="en-US" dirty="0" smtClean="0"/>
              <a:t>Missouri OASIS Updates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615" y="3792028"/>
            <a:ext cx="9144000" cy="1655762"/>
          </a:xfrm>
        </p:spPr>
        <p:txBody>
          <a:bodyPr/>
          <a:lstStyle/>
          <a:p>
            <a:r>
              <a:rPr lang="en-US" dirty="0" smtClean="0"/>
              <a:t>Rita Craighead, MSN, RN, COS-C</a:t>
            </a:r>
          </a:p>
          <a:p>
            <a:r>
              <a:rPr lang="en-US" dirty="0" smtClean="0"/>
              <a:t>Bureau of Home Care and Rehabilitative Standards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DHSS Brand Toolkit | Intranet | Health &amp; Senior Services Intra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HSS Brand Toolkit | Intranet | Health &amp; Senior Services Intra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017" y="4928244"/>
            <a:ext cx="3381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OASIS Training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Home Health Quality Reporting Training | </a:t>
            </a:r>
            <a:r>
              <a:rPr lang="en-US" dirty="0" smtClean="0">
                <a:hlinkClick r:id="rId2"/>
              </a:rPr>
              <a:t>CMS</a:t>
            </a:r>
            <a:endParaRPr lang="en-US" dirty="0" smtClean="0"/>
          </a:p>
          <a:p>
            <a:pPr lvl="1"/>
            <a:r>
              <a:rPr lang="en-US" dirty="0" smtClean="0"/>
              <a:t>March 21, 2023: BIMS, PHQ-2 to 9, and Pain Interview Cue Cards</a:t>
            </a:r>
          </a:p>
          <a:p>
            <a:pPr lvl="1"/>
            <a:r>
              <a:rPr lang="en-US" dirty="0" smtClean="0"/>
              <a:t>March 20, 2023: Video Tutorial: GG0170C Lying to Sitting on Side of Bed</a:t>
            </a:r>
          </a:p>
          <a:p>
            <a:pPr lvl="1"/>
            <a:r>
              <a:rPr lang="en-US" dirty="0" smtClean="0"/>
              <a:t>January 11, 2023: Third Edition HH QRP COVID-a9 Public Reporting Tip Sheet</a:t>
            </a:r>
          </a:p>
          <a:p>
            <a:pPr lvl="1"/>
            <a:r>
              <a:rPr lang="en-US" dirty="0" smtClean="0"/>
              <a:t>December 7, 2022: PHQ-2 to 9 Cue Card</a:t>
            </a:r>
          </a:p>
          <a:p>
            <a:pPr lvl="1"/>
            <a:r>
              <a:rPr lang="en-US" dirty="0" smtClean="0"/>
              <a:t>October 25, 2022: Home Health OASIS-E Guidance Training Program, Post-event Materials</a:t>
            </a:r>
          </a:p>
          <a:p>
            <a:pPr lvl="2"/>
            <a:r>
              <a:rPr lang="en-US" dirty="0" smtClean="0"/>
              <a:t>Includes the recorded workshop sessions, PDF versions of the workshop presentations, and a post-event Q &amp; A document</a:t>
            </a:r>
          </a:p>
          <a:p>
            <a:pPr lvl="1"/>
            <a:r>
              <a:rPr lang="en-US" dirty="0" smtClean="0"/>
              <a:t>August 12, 2022: </a:t>
            </a:r>
            <a:r>
              <a:rPr lang="en-US" dirty="0"/>
              <a:t>Home Health OASIS-E Guidance Training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Contacts for </a:t>
            </a:r>
            <a:r>
              <a:rPr lang="en-US" dirty="0"/>
              <a:t>CMS </a:t>
            </a:r>
            <a:r>
              <a:rPr lang="en-US" dirty="0" smtClean="0"/>
              <a:t>training</a:t>
            </a:r>
          </a:p>
          <a:p>
            <a:pPr lvl="2"/>
            <a:r>
              <a:rPr lang="en-US" dirty="0" smtClean="0"/>
              <a:t>Technical training Questions: </a:t>
            </a:r>
            <a:r>
              <a:rPr lang="en-US" dirty="0" smtClean="0">
                <a:hlinkClick r:id="rId3"/>
              </a:rPr>
              <a:t>PACTraining@EconometricaInc.com</a:t>
            </a:r>
            <a:endParaRPr lang="en-US" dirty="0" smtClean="0"/>
          </a:p>
          <a:p>
            <a:pPr lvl="2"/>
            <a:r>
              <a:rPr lang="en-US" dirty="0" smtClean="0"/>
              <a:t>Content-related OASIS </a:t>
            </a:r>
            <a:r>
              <a:rPr lang="en-US" dirty="0"/>
              <a:t>training questions: </a:t>
            </a:r>
            <a:r>
              <a:rPr lang="en-US" dirty="0" smtClean="0">
                <a:hlinkClick r:id="rId4"/>
              </a:rPr>
              <a:t>HomeHealthQualityQuestions@cms.hhs.gov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OASIS and the Survey Process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Conditions of Participation Associated with OASIS</a:t>
            </a:r>
          </a:p>
          <a:p>
            <a:pPr lvl="1"/>
            <a:r>
              <a:rPr lang="en-US" dirty="0"/>
              <a:t>§484.40 Condition of Participation: Release of patient identifiable OASIS </a:t>
            </a:r>
            <a:r>
              <a:rPr lang="en-US" dirty="0" smtClean="0"/>
              <a:t>Information (G350)</a:t>
            </a:r>
          </a:p>
          <a:p>
            <a:pPr lvl="1"/>
            <a:r>
              <a:rPr lang="en-US" dirty="0"/>
              <a:t>§484.45 Condition of Participation: Reporting OASIS </a:t>
            </a:r>
            <a:r>
              <a:rPr lang="en-US" dirty="0" smtClean="0"/>
              <a:t>Information (G370)</a:t>
            </a:r>
          </a:p>
          <a:p>
            <a:pPr lvl="2"/>
            <a:r>
              <a:rPr lang="en-US" dirty="0"/>
              <a:t>§484.45(a) Standard: Encoding and transmitting OASIS </a:t>
            </a:r>
            <a:r>
              <a:rPr lang="en-US" dirty="0" smtClean="0"/>
              <a:t>data (G372)</a:t>
            </a:r>
          </a:p>
          <a:p>
            <a:pPr lvl="2"/>
            <a:r>
              <a:rPr lang="en-US" dirty="0"/>
              <a:t>§484.45(b) Standard: Accuracy of encoded OASIS </a:t>
            </a:r>
            <a:r>
              <a:rPr lang="en-US" dirty="0" smtClean="0"/>
              <a:t>data (G374)</a:t>
            </a:r>
          </a:p>
          <a:p>
            <a:pPr lvl="2"/>
            <a:r>
              <a:rPr lang="en-US" dirty="0"/>
              <a:t>§484.45(c) Standard:  Transmittal of OASIS </a:t>
            </a:r>
            <a:r>
              <a:rPr lang="en-US" dirty="0" smtClean="0"/>
              <a:t>data (G376)</a:t>
            </a:r>
          </a:p>
          <a:p>
            <a:pPr lvl="3"/>
            <a:r>
              <a:rPr lang="en-US" dirty="0" smtClean="0"/>
              <a:t>G378: Transmission format, G380: Successful Transmission, G382: Transmit Electronically</a:t>
            </a:r>
          </a:p>
          <a:p>
            <a:pPr lvl="2"/>
            <a:r>
              <a:rPr lang="en-US" dirty="0"/>
              <a:t>§484.45(d) Standard:  Data </a:t>
            </a:r>
            <a:r>
              <a:rPr lang="en-US" dirty="0" smtClean="0"/>
              <a:t>Format (G386)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Thanks for your time!!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833">
            <a:off x="5128268" y="1363528"/>
            <a:ext cx="1629002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OASIS Coordinator Roles</a:t>
            </a:r>
          </a:p>
          <a:p>
            <a:r>
              <a:rPr lang="en-US" dirty="0" smtClean="0"/>
              <a:t>Provide Information for Educational Materials</a:t>
            </a:r>
          </a:p>
          <a:p>
            <a:r>
              <a:rPr lang="en-US" dirty="0"/>
              <a:t>Share Missouri OASIS Statistics</a:t>
            </a:r>
          </a:p>
          <a:p>
            <a:r>
              <a:rPr lang="en-US" dirty="0" smtClean="0"/>
              <a:t>OASIS and the Survey Process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4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OASIS Coordinators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state has designated OASIS Coordinators to provide guidance on the administration and submission of the OASIS instrument. </a:t>
            </a:r>
          </a:p>
          <a:p>
            <a:pPr lvl="1"/>
            <a:r>
              <a:rPr lang="en-US" dirty="0" smtClean="0"/>
              <a:t>Downloadable document containing a list of State Agency and CMS office contacts for both OASIS Education and Automation </a:t>
            </a:r>
            <a:r>
              <a:rPr lang="en-US" dirty="0"/>
              <a:t>Coordinators available at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www.cms.gov/Medicare/Provider-Enrollment-and-Certification/SurveyCertificationGenInfo/OASIS-Coordinators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OASIS Education Coordinator – OEC</a:t>
            </a:r>
          </a:p>
          <a:p>
            <a:pPr lvl="2"/>
            <a:r>
              <a:rPr lang="en-US" dirty="0" smtClean="0"/>
              <a:t>Rita Craighead</a:t>
            </a:r>
          </a:p>
          <a:p>
            <a:pPr lvl="1"/>
            <a:r>
              <a:rPr lang="en-US" dirty="0" smtClean="0"/>
              <a:t>OASIS Automation Coordinator – OAC</a:t>
            </a:r>
          </a:p>
          <a:p>
            <a:pPr lvl="2"/>
            <a:r>
              <a:rPr lang="en-US" dirty="0" smtClean="0"/>
              <a:t>Debi Siebert</a:t>
            </a:r>
          </a:p>
        </p:txBody>
      </p:sp>
    </p:spTree>
    <p:extLst>
      <p:ext uri="{BB962C8B-B14F-4D97-AF65-F5344CB8AC3E}">
        <p14:creationId xmlns:p14="http://schemas.microsoft.com/office/powerpoint/2010/main" val="12041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OASIS Education Coordinator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Responsible for ensuring that all home health agencies in the State have access to:</a:t>
            </a:r>
          </a:p>
          <a:p>
            <a:pPr lvl="2"/>
            <a:r>
              <a:rPr lang="en-US" dirty="0"/>
              <a:t>Training in the OASIS data set administration for assessing patients</a:t>
            </a:r>
          </a:p>
          <a:p>
            <a:pPr lvl="2"/>
            <a:r>
              <a:rPr lang="en-US" dirty="0"/>
              <a:t>Training and technical support in integrating the OASIS items in the agency’s record keeping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This looks like:</a:t>
            </a:r>
          </a:p>
          <a:p>
            <a:pPr lvl="2"/>
            <a:r>
              <a:rPr lang="en-US" dirty="0">
                <a:hlinkClick r:id="rId2"/>
              </a:rPr>
              <a:t>Oasis | Home Care | Health &amp; Senior Services (mo.gov</a:t>
            </a:r>
            <a:r>
              <a:rPr lang="en-US" dirty="0" smtClean="0">
                <a:hlinkClick r:id="rId2"/>
              </a:rPr>
              <a:t>)</a:t>
            </a:r>
            <a:endParaRPr lang="en-US" dirty="0" smtClean="0"/>
          </a:p>
          <a:p>
            <a:pPr lvl="2"/>
            <a:r>
              <a:rPr lang="en-US" dirty="0">
                <a:hlinkClick r:id="rId3"/>
              </a:rPr>
              <a:t>Training Program Overview </a:t>
            </a:r>
            <a:r>
              <a:rPr lang="en-US" dirty="0" smtClean="0">
                <a:hlinkClick r:id="rId3"/>
              </a:rPr>
              <a:t>– YouTube</a:t>
            </a:r>
            <a:endParaRPr lang="en-US" dirty="0" smtClean="0"/>
          </a:p>
          <a:p>
            <a:pPr lvl="2"/>
            <a:r>
              <a:rPr lang="en-US" dirty="0" smtClean="0"/>
              <a:t>DHSS/DRL/BHCRS Listserv</a:t>
            </a:r>
          </a:p>
          <a:p>
            <a:pPr lvl="2"/>
            <a:r>
              <a:rPr lang="en-US" dirty="0">
                <a:hlinkClick r:id="rId4"/>
              </a:rPr>
              <a:t>Home Health Quality Reporting Training | CMS</a:t>
            </a:r>
            <a:endParaRPr lang="en-US" dirty="0" smtClean="0"/>
          </a:p>
          <a:p>
            <a:pPr lvl="2"/>
            <a:r>
              <a:rPr lang="en-US" dirty="0">
                <a:hlinkClick r:id="rId5"/>
              </a:rPr>
              <a:t>OASIS Quarterly Q &amp; A's | QIES Technical Support Office (cms.gov</a:t>
            </a:r>
            <a:r>
              <a:rPr lang="en-US" dirty="0" smtClean="0">
                <a:hlinkClick r:id="rId5"/>
              </a:rPr>
              <a:t>)</a:t>
            </a:r>
            <a:endParaRPr lang="en-US" dirty="0" smtClean="0"/>
          </a:p>
          <a:p>
            <a:pPr lvl="2"/>
            <a:r>
              <a:rPr lang="en-US" dirty="0" smtClean="0">
                <a:hlinkClick r:id="rId6"/>
              </a:rPr>
              <a:t>oasisinformation@health.mo.gov</a:t>
            </a:r>
            <a:endParaRPr lang="en-US" dirty="0" smtClean="0"/>
          </a:p>
          <a:p>
            <a:pPr lvl="2"/>
            <a:r>
              <a:rPr lang="en-US" dirty="0">
                <a:hlinkClick r:id="rId7"/>
              </a:rPr>
              <a:t>QSEP - Driving Healthcare Quality (cms.gov)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9" y="464725"/>
            <a:ext cx="11122333" cy="5555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0" y="464725"/>
            <a:ext cx="11122332" cy="59592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7" y="503895"/>
            <a:ext cx="11133863" cy="59200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6" y="503895"/>
            <a:ext cx="11133863" cy="60084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0" y="596963"/>
            <a:ext cx="11122332" cy="58661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3" y="474775"/>
            <a:ext cx="11101736" cy="598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OASIS Automation Coordinator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Responsible for ensuring that all home health agencies in the State have access to:</a:t>
            </a:r>
          </a:p>
          <a:p>
            <a:pPr lvl="1"/>
            <a:r>
              <a:rPr lang="en-US" dirty="0" smtClean="0"/>
              <a:t>Facilitating the initial transmission of test data for new HHAs</a:t>
            </a:r>
          </a:p>
          <a:p>
            <a:pPr lvl="1"/>
            <a:r>
              <a:rPr lang="en-US" dirty="0" smtClean="0"/>
              <a:t>Providing ongoing technical assistance to HHA providers on the transmission of OASIS data</a:t>
            </a:r>
          </a:p>
          <a:p>
            <a:pPr lvl="1"/>
            <a:r>
              <a:rPr lang="en-US" dirty="0" smtClean="0"/>
              <a:t>This looks like:</a:t>
            </a:r>
          </a:p>
          <a:p>
            <a:pPr lvl="2"/>
            <a:r>
              <a:rPr lang="en-US" dirty="0" smtClean="0">
                <a:hlinkClick r:id="rId2"/>
              </a:rPr>
              <a:t>Oasis </a:t>
            </a:r>
            <a:r>
              <a:rPr lang="en-US" dirty="0">
                <a:hlinkClick r:id="rId2"/>
              </a:rPr>
              <a:t>| Home Care | Health &amp; Senior Services (mo.gov)</a:t>
            </a:r>
            <a:endParaRPr lang="en-US" dirty="0"/>
          </a:p>
          <a:p>
            <a:pPr lvl="2"/>
            <a:r>
              <a:rPr lang="en-US" dirty="0" smtClean="0"/>
              <a:t>DHSS/DRL/BHCRS </a:t>
            </a:r>
            <a:r>
              <a:rPr lang="en-US" dirty="0"/>
              <a:t>Listserv</a:t>
            </a:r>
          </a:p>
          <a:p>
            <a:pPr lvl="2"/>
            <a:r>
              <a:rPr lang="en-US" dirty="0" smtClean="0"/>
              <a:t>oasisinformation@health.mo.gov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OASIS data reporting questions not related to the Conditions of Participation, please contact the Home Health Quality Help Desk Mailbox: </a:t>
            </a:r>
            <a:r>
              <a:rPr lang="en-US" dirty="0">
                <a:hlinkClick r:id="rId2"/>
              </a:rPr>
              <a:t>homehealthqualityquestions@cms.hhs.gov</a:t>
            </a:r>
            <a:r>
              <a:rPr lang="en-US" dirty="0"/>
              <a:t>.</a:t>
            </a:r>
          </a:p>
          <a:p>
            <a:r>
              <a:rPr lang="en-US" dirty="0"/>
              <a:t>For OASIS questions related to the Conditions of Participation please contact the Home Health Agency Survey Protocols Help Desk Mailbox: </a:t>
            </a:r>
            <a:r>
              <a:rPr lang="en-US" dirty="0">
                <a:hlinkClick r:id="rId3"/>
              </a:rPr>
              <a:t>hhasurveyprotocols@cms.hhs.gov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OASIS Statistics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078901"/>
              </p:ext>
            </p:extLst>
          </p:nvPr>
        </p:nvGraphicFramePr>
        <p:xfrm>
          <a:off x="1155700" y="2603500"/>
          <a:ext cx="8824911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637">
                  <a:extLst>
                    <a:ext uri="{9D8B030D-6E8A-4147-A177-3AD203B41FA5}">
                      <a16:colId xmlns:a16="http://schemas.microsoft.com/office/drawing/2014/main" val="1097294850"/>
                    </a:ext>
                  </a:extLst>
                </a:gridCol>
                <a:gridCol w="2941637">
                  <a:extLst>
                    <a:ext uri="{9D8B030D-6E8A-4147-A177-3AD203B41FA5}">
                      <a16:colId xmlns:a16="http://schemas.microsoft.com/office/drawing/2014/main" val="307021976"/>
                    </a:ext>
                  </a:extLst>
                </a:gridCol>
                <a:gridCol w="2941637">
                  <a:extLst>
                    <a:ext uri="{9D8B030D-6E8A-4147-A177-3AD203B41FA5}">
                      <a16:colId xmlns:a16="http://schemas.microsoft.com/office/drawing/2014/main" val="1625546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2023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676892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Assessments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297,819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84,985 (Projected 297,548)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904349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Assessment – Any Error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40,042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16,881  (Projected</a:t>
                      </a:r>
                      <a:r>
                        <a:rPr lang="en-US" baseline="0" dirty="0" smtClean="0"/>
                        <a:t> 32,448)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892275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Error Percentage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13.4%</a:t>
                      </a:r>
                      <a:endParaRPr lang="en-US" dirty="0"/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19.9%</a:t>
                      </a:r>
                      <a:endParaRPr lang="en-US" dirty="0"/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958212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0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Top Ten Error Codes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052862"/>
              </p:ext>
            </p:extLst>
          </p:nvPr>
        </p:nvGraphicFramePr>
        <p:xfrm>
          <a:off x="1155700" y="2603500"/>
          <a:ext cx="882491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819">
                  <a:extLst>
                    <a:ext uri="{9D8B030D-6E8A-4147-A177-3AD203B41FA5}">
                      <a16:colId xmlns:a16="http://schemas.microsoft.com/office/drawing/2014/main" val="1533705260"/>
                    </a:ext>
                  </a:extLst>
                </a:gridCol>
                <a:gridCol w="1470819">
                  <a:extLst>
                    <a:ext uri="{9D8B030D-6E8A-4147-A177-3AD203B41FA5}">
                      <a16:colId xmlns:a16="http://schemas.microsoft.com/office/drawing/2014/main" val="1010307670"/>
                    </a:ext>
                  </a:extLst>
                </a:gridCol>
                <a:gridCol w="1470819">
                  <a:extLst>
                    <a:ext uri="{9D8B030D-6E8A-4147-A177-3AD203B41FA5}">
                      <a16:colId xmlns:a16="http://schemas.microsoft.com/office/drawing/2014/main" val="1675859094"/>
                    </a:ext>
                  </a:extLst>
                </a:gridCol>
                <a:gridCol w="1470819">
                  <a:extLst>
                    <a:ext uri="{9D8B030D-6E8A-4147-A177-3AD203B41FA5}">
                      <a16:colId xmlns:a16="http://schemas.microsoft.com/office/drawing/2014/main" val="4128582592"/>
                    </a:ext>
                  </a:extLst>
                </a:gridCol>
                <a:gridCol w="1470819">
                  <a:extLst>
                    <a:ext uri="{9D8B030D-6E8A-4147-A177-3AD203B41FA5}">
                      <a16:colId xmlns:a16="http://schemas.microsoft.com/office/drawing/2014/main" val="394796289"/>
                    </a:ext>
                  </a:extLst>
                </a:gridCol>
                <a:gridCol w="1470819">
                  <a:extLst>
                    <a:ext uri="{9D8B030D-6E8A-4147-A177-3AD203B41FA5}">
                      <a16:colId xmlns:a16="http://schemas.microsoft.com/office/drawing/2014/main" val="261918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7993" marR="799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Topic</a:t>
                      </a:r>
                    </a:p>
                  </a:txBody>
                  <a:tcPr marL="7993" marR="799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993" marR="799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7993" marR="799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Topic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3" marR="7993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993" marR="7993" marT="9525" marB="0" anchor="b"/>
                </a:tc>
                <a:extLst>
                  <a:ext uri="{0D108BD9-81ED-4DB2-BD59-A6C34878D82A}">
                    <a16:rowId xmlns:a16="http://schemas.microsoft.com/office/drawing/2014/main" val="324440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-3330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 Submission</a:t>
                      </a:r>
                    </a:p>
                  </a:txBody>
                  <a:tcPr marL="7993" marR="7993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5.00%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-3330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Late Submission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5.90%</a:t>
                      </a:r>
                    </a:p>
                  </a:txBody>
                  <a:tcPr marL="7993" marR="7993" marT="9525" marB="0" anchor="ctr"/>
                </a:tc>
                <a:extLst>
                  <a:ext uri="{0D108BD9-81ED-4DB2-BD59-A6C34878D82A}">
                    <a16:rowId xmlns:a16="http://schemas.microsoft.com/office/drawing/2014/main" val="2339340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-915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 Information Mismatch</a:t>
                      </a:r>
                    </a:p>
                  </a:txBody>
                  <a:tcPr marL="7993" marR="7993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4.20%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-5360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Invalid Version Code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5.70%</a:t>
                      </a:r>
                    </a:p>
                  </a:txBody>
                  <a:tcPr marL="7993" marR="7993" marT="9525" marB="0" anchor="ctr"/>
                </a:tc>
                <a:extLst>
                  <a:ext uri="{0D108BD9-81ED-4DB2-BD59-A6C34878D82A}">
                    <a16:rowId xmlns:a16="http://schemas.microsoft.com/office/drawing/2014/main" val="273237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-909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Inconsistent Record Sequence</a:t>
                      </a:r>
                    </a:p>
                  </a:txBody>
                  <a:tcPr marL="7993" marR="7993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2.40%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-915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Patient Information Mismatch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4.10%</a:t>
                      </a:r>
                    </a:p>
                  </a:txBody>
                  <a:tcPr marL="7993" marR="7993" marT="9525" marB="0" anchor="ctr"/>
                </a:tc>
                <a:extLst>
                  <a:ext uri="{0D108BD9-81ED-4DB2-BD59-A6C34878D82A}">
                    <a16:rowId xmlns:a16="http://schemas.microsoft.com/office/drawing/2014/main" val="416443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-907</a:t>
                      </a:r>
                    </a:p>
                  </a:txBody>
                  <a:tcPr marL="7993" marR="7993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Duplicate Assessment</a:t>
                      </a:r>
                    </a:p>
                  </a:txBody>
                  <a:tcPr marL="7993" marR="7993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1.40%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-909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Inconsistent Record Sequence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2.60%</a:t>
                      </a:r>
                    </a:p>
                  </a:txBody>
                  <a:tcPr marL="7993" marR="7993" marT="9525" marB="0" anchor="ctr"/>
                </a:tc>
                <a:extLst>
                  <a:ext uri="{0D108BD9-81ED-4DB2-BD59-A6C34878D82A}">
                    <a16:rowId xmlns:a16="http://schemas.microsoft.com/office/drawing/2014/main" val="3200542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-3630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Inconsistent M0150 Values</a:t>
                      </a:r>
                    </a:p>
                  </a:txBody>
                  <a:tcPr marL="7993" marR="7993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0.70%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-907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Duplicate Assessment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1.40%</a:t>
                      </a:r>
                    </a:p>
                  </a:txBody>
                  <a:tcPr marL="7993" marR="7993" marT="9525" marB="0" anchor="ctr"/>
                </a:tc>
                <a:extLst>
                  <a:ext uri="{0D108BD9-81ED-4DB2-BD59-A6C34878D82A}">
                    <a16:rowId xmlns:a16="http://schemas.microsoft.com/office/drawing/2014/main" val="271478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-3320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Inconsistent M0100/M0090 Dates</a:t>
                      </a:r>
                    </a:p>
                  </a:txBody>
                  <a:tcPr marL="7993" marR="7993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0.30%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-3630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Inconsistent M0150 Values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0.80%</a:t>
                      </a:r>
                    </a:p>
                  </a:txBody>
                  <a:tcPr marL="7993" marR="7993" marT="9525" marB="0" anchor="ctr"/>
                </a:tc>
                <a:extLst>
                  <a:ext uri="{0D108BD9-81ED-4DB2-BD59-A6C34878D82A}">
                    <a16:rowId xmlns:a16="http://schemas.microsoft.com/office/drawing/2014/main" val="1155279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-925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Record Timing</a:t>
                      </a:r>
                    </a:p>
                  </a:txBody>
                  <a:tcPr marL="7993" marR="7993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0.30%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-3060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Invalid Value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0.60%</a:t>
                      </a:r>
                    </a:p>
                  </a:txBody>
                  <a:tcPr marL="7993" marR="7993" marT="9525" marB="0" anchor="ctr"/>
                </a:tc>
                <a:extLst>
                  <a:ext uri="{0D108BD9-81ED-4DB2-BD59-A6C34878D82A}">
                    <a16:rowId xmlns:a16="http://schemas.microsoft.com/office/drawing/2014/main" val="275541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-3190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Match Found</a:t>
                      </a:r>
                    </a:p>
                  </a:txBody>
                  <a:tcPr marL="7993" marR="7993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0.10%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-925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Record Timing Invalid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0.30%</a:t>
                      </a:r>
                    </a:p>
                  </a:txBody>
                  <a:tcPr marL="7993" marR="7993" marT="9525" marB="0" anchor="ctr"/>
                </a:tc>
                <a:extLst>
                  <a:ext uri="{0D108BD9-81ED-4DB2-BD59-A6C34878D82A}">
                    <a16:rowId xmlns:a16="http://schemas.microsoft.com/office/drawing/2014/main" val="2988437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-3300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Inconsistent dates M0100/M0090</a:t>
                      </a:r>
                    </a:p>
                  </a:txBody>
                  <a:tcPr marL="7993" marR="7993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0.10%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-3320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Inconsistent Dates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0.30%</a:t>
                      </a:r>
                    </a:p>
                  </a:txBody>
                  <a:tcPr marL="7993" marR="7993" marT="9525" marB="0" anchor="ctr"/>
                </a:tc>
                <a:extLst>
                  <a:ext uri="{0D108BD9-81ED-4DB2-BD59-A6C34878D82A}">
                    <a16:rowId xmlns:a16="http://schemas.microsoft.com/office/drawing/2014/main" val="3039129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-3160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Invalid Agency ID</a:t>
                      </a:r>
                    </a:p>
                  </a:txBody>
                  <a:tcPr marL="7993" marR="7993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0.10%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-3620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M0140_ETHNIC_AI</a:t>
                      </a:r>
                    </a:p>
                  </a:txBody>
                  <a:tcPr marL="7993" marR="799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2A414E"/>
                          </a:solidFill>
                          <a:effectLst/>
                          <a:latin typeface="Arial" panose="020B0604020202020204" pitchFamily="34" charset="0"/>
                        </a:rPr>
                        <a:t>0.20%</a:t>
                      </a:r>
                    </a:p>
                  </a:txBody>
                  <a:tcPr marL="7993" marR="7993" marT="9525" marB="0" anchor="ctr"/>
                </a:tc>
                <a:extLst>
                  <a:ext uri="{0D108BD9-81ED-4DB2-BD59-A6C34878D82A}">
                    <a16:rowId xmlns:a16="http://schemas.microsoft.com/office/drawing/2014/main" val="2085412617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 rot="20252199">
            <a:off x="3617407" y="3205424"/>
            <a:ext cx="4853353" cy="1989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2019 Late Submission Rate: </a:t>
            </a:r>
          </a:p>
          <a:p>
            <a:pPr algn="ctr"/>
            <a:r>
              <a:rPr lang="en-US" sz="2800" dirty="0" smtClean="0"/>
              <a:t>5.8 %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360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Quarterly OASIS Q &amp; A’s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quarter (January, April, July, October)</a:t>
            </a:r>
          </a:p>
          <a:p>
            <a:r>
              <a:rPr lang="en-US" dirty="0">
                <a:hlinkClick r:id="rId2"/>
              </a:rPr>
              <a:t>home-health-agency-hha-providers Reference &amp; Manuals | QIES Technical Support Office (</a:t>
            </a:r>
            <a:r>
              <a:rPr lang="en-US" dirty="0" smtClean="0">
                <a:hlinkClick r:id="rId2"/>
              </a:rPr>
              <a:t>cms.gov)</a:t>
            </a:r>
            <a:endParaRPr lang="en-US" dirty="0" smtClean="0"/>
          </a:p>
          <a:p>
            <a:r>
              <a:rPr lang="en-US" dirty="0"/>
              <a:t>Effective May 2022, all applicable, historic CMS quarterly Q&amp;As are included in the OASIS‐E Guidance manual. The first CMS Q&amp;A not included in the updated guidance manual was July 2022.</a:t>
            </a:r>
          </a:p>
        </p:txBody>
      </p:sp>
    </p:spTree>
    <p:extLst>
      <p:ext uri="{BB962C8B-B14F-4D97-AF65-F5344CB8AC3E}">
        <p14:creationId xmlns:p14="http://schemas.microsoft.com/office/powerpoint/2010/main" val="40872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8211</TotalTime>
  <Words>787</Words>
  <Application>Microsoft Office PowerPoint</Application>
  <PresentationFormat>Widescreen</PresentationFormat>
  <Paragraphs>148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 Boardroom</vt:lpstr>
      <vt:lpstr>Missouri OASIS Updates</vt:lpstr>
      <vt:lpstr>Objectives </vt:lpstr>
      <vt:lpstr>OASIS Coordinators </vt:lpstr>
      <vt:lpstr>OASIS Education Coordinator</vt:lpstr>
      <vt:lpstr>OASIS Automation Coordinator</vt:lpstr>
      <vt:lpstr>Additional Resources</vt:lpstr>
      <vt:lpstr>Missouri OASIS Statistics Overview</vt:lpstr>
      <vt:lpstr>Missouri Top Ten Error Codes</vt:lpstr>
      <vt:lpstr>CMS Quarterly OASIS Q &amp; A’s </vt:lpstr>
      <vt:lpstr>CMS OASIS Training Resources</vt:lpstr>
      <vt:lpstr>OASIS and the Survey Process </vt:lpstr>
      <vt:lpstr>Questions?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Missouri OASIS Updates</dc:title>
  <dc:creator>Craighead, Rita</dc:creator>
  <cp:lastModifiedBy>Siebert, Debi</cp:lastModifiedBy>
  <cp:revision>27</cp:revision>
  <cp:lastPrinted>2023-04-18T17:51:55Z</cp:lastPrinted>
  <dcterms:created xsi:type="dcterms:W3CDTF">2023-04-12T19:49:57Z</dcterms:created>
  <dcterms:modified xsi:type="dcterms:W3CDTF">2023-05-30T15:22:25Z</dcterms:modified>
</cp:coreProperties>
</file>