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3.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4.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57" r:id="rId2"/>
    <p:sldMasterId id="2147483769" r:id="rId3"/>
    <p:sldMasterId id="2147483781" r:id="rId4"/>
    <p:sldMasterId id="2147483793" r:id="rId5"/>
    <p:sldMasterId id="2147483805" r:id="rId6"/>
    <p:sldMasterId id="2147483817" r:id="rId7"/>
    <p:sldMasterId id="2147483829" r:id="rId8"/>
    <p:sldMasterId id="2147483841" r:id="rId9"/>
    <p:sldMasterId id="2147483853" r:id="rId10"/>
    <p:sldMasterId id="2147483865" r:id="rId11"/>
    <p:sldMasterId id="2147483877" r:id="rId12"/>
    <p:sldMasterId id="2147483889" r:id="rId13"/>
    <p:sldMasterId id="2147483901" r:id="rId14"/>
    <p:sldMasterId id="2147483913" r:id="rId15"/>
    <p:sldMasterId id="2147483925" r:id="rId16"/>
    <p:sldMasterId id="2147483937" r:id="rId17"/>
    <p:sldMasterId id="2147483949" r:id="rId18"/>
    <p:sldMasterId id="2147483961" r:id="rId19"/>
    <p:sldMasterId id="2147483973" r:id="rId20"/>
    <p:sldMasterId id="2147483987" r:id="rId21"/>
    <p:sldMasterId id="2147483999" r:id="rId22"/>
    <p:sldMasterId id="2147484011" r:id="rId23"/>
    <p:sldMasterId id="2147484023" r:id="rId24"/>
    <p:sldMasterId id="2147484035" r:id="rId25"/>
  </p:sldMasterIdLst>
  <p:notesMasterIdLst>
    <p:notesMasterId r:id="rId81"/>
  </p:notesMasterIdLst>
  <p:handoutMasterIdLst>
    <p:handoutMasterId r:id="rId82"/>
  </p:handoutMasterIdLst>
  <p:sldIdLst>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3" r:id="rId53"/>
    <p:sldId id="454" r:id="rId54"/>
    <p:sldId id="456" r:id="rId55"/>
    <p:sldId id="457" r:id="rId56"/>
    <p:sldId id="458" r:id="rId57"/>
    <p:sldId id="459" r:id="rId58"/>
    <p:sldId id="460" r:id="rId59"/>
    <p:sldId id="461" r:id="rId60"/>
    <p:sldId id="462" r:id="rId61"/>
    <p:sldId id="463" r:id="rId62"/>
    <p:sldId id="464" r:id="rId63"/>
    <p:sldId id="465" r:id="rId64"/>
    <p:sldId id="478"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480" r:id="rId78"/>
    <p:sldId id="349" r:id="rId79"/>
    <p:sldId id="350" r:id="rId80"/>
  </p:sldIdLst>
  <p:sldSz cx="9144000" cy="6858000" type="screen4x3"/>
  <p:notesSz cx="7010400" cy="9296400"/>
  <p:custDataLst>
    <p:tags r:id="rId8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3300"/>
    <a:srgbClr val="996633"/>
    <a:srgbClr val="FF5050"/>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6909" autoAdjust="0"/>
  </p:normalViewPr>
  <p:slideViewPr>
    <p:cSldViewPr>
      <p:cViewPr varScale="1">
        <p:scale>
          <a:sx n="77" d="100"/>
          <a:sy n="77" d="100"/>
        </p:scale>
        <p:origin x="13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handoutMaster" Target="handoutMasters/handout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9216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9216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9216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8E7D389-0C87-4200-BB11-1DCC03A55D5C}" type="slidenum">
              <a:rPr lang="en-US"/>
              <a:pPr/>
              <a:t>‹#›</a:t>
            </a:fld>
            <a:endParaRPr lang="en-US"/>
          </a:p>
        </p:txBody>
      </p:sp>
    </p:spTree>
    <p:extLst>
      <p:ext uri="{BB962C8B-B14F-4D97-AF65-F5344CB8AC3E}">
        <p14:creationId xmlns:p14="http://schemas.microsoft.com/office/powerpoint/2010/main" val="179196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B48AF03-3058-4FDD-9764-E982015FF3D9}" type="slidenum">
              <a:rPr lang="en-US"/>
              <a:pPr/>
              <a:t>‹#›</a:t>
            </a:fld>
            <a:endParaRPr lang="en-US"/>
          </a:p>
        </p:txBody>
      </p:sp>
    </p:spTree>
    <p:extLst>
      <p:ext uri="{BB962C8B-B14F-4D97-AF65-F5344CB8AC3E}">
        <p14:creationId xmlns:p14="http://schemas.microsoft.com/office/powerpoint/2010/main" val="17843341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95487CFF-E769-489A-8D18-2BC95B4C14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xfrm>
            <a:off x="974725" y="4557713"/>
            <a:ext cx="5365750" cy="4556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90000"/>
              </a:lnSpc>
            </a:pPr>
            <a:r>
              <a:rPr lang="en-US" altLang="en-US" sz="1100"/>
              <a:t>The American Diabetes Association’s </a:t>
            </a:r>
            <a:r>
              <a:rPr lang="en-US" altLang="en-US" sz="1100" i="1"/>
              <a:t>Diabetes Care Tasks at School: What Key Personnel</a:t>
            </a:r>
            <a:r>
              <a:rPr lang="en-US" altLang="en-US" sz="1100"/>
              <a:t> </a:t>
            </a:r>
            <a:r>
              <a:rPr lang="en-US" altLang="en-US" sz="1100" i="1"/>
              <a:t>Need to Know </a:t>
            </a:r>
            <a:r>
              <a:rPr lang="en-US" altLang="en-US" sz="1100"/>
              <a:t>is a two-part training curriculum that consists of a CD containing PowerPoint modules and a DVD containing corresponding video segments. </a:t>
            </a:r>
            <a:endParaRPr lang="en-US" altLang="en-US" sz="1100" b="1"/>
          </a:p>
          <a:p>
            <a:pPr>
              <a:lnSpc>
                <a:spcPct val="90000"/>
              </a:lnSpc>
              <a:spcBef>
                <a:spcPts val="800"/>
              </a:spcBef>
            </a:pPr>
            <a:r>
              <a:rPr lang="en-US" altLang="en-US" sz="1100" b="1"/>
              <a:t>This training is based on </a:t>
            </a:r>
            <a:r>
              <a:rPr lang="en-US" altLang="en-US" sz="1100"/>
              <a:t>and should be used in conjunction with  “Helping the Student with Diabetes Succeed: A Guide for School Personnel”, a guide developed by the National Diabetes Education Program (NDEP), which is a federally sponsored partnership of the National Institutes of Health (NIH) and the Centers for Disease Control and Prevention and over 200 partner organizations. Training participants should read the NDEP guide prior to this training in order to gain a full understanding of the requirements of appropriate school diabetes care. Participants should have a copy of the guide during this training and for future reference. The guide can be found on the web at </a:t>
            </a:r>
            <a:r>
              <a:rPr lang="en-US" altLang="en-US" i="1"/>
              <a:t>http://www.ndep.nih.gov</a:t>
            </a:r>
            <a:r>
              <a:rPr lang="en-US" altLang="en-US"/>
              <a:t>.</a:t>
            </a:r>
            <a:endParaRPr lang="en-US" altLang="en-US" sz="1100"/>
          </a:p>
          <a:p>
            <a:pPr algn="just" eaLnBrk="1" hangingPunct="1">
              <a:lnSpc>
                <a:spcPct val="90000"/>
              </a:lnSpc>
              <a:spcBef>
                <a:spcPts val="800"/>
              </a:spcBef>
            </a:pPr>
            <a:r>
              <a:rPr lang="en-US" altLang="en-US" sz="1100" b="1"/>
              <a:t>Some key points about the overall training:</a:t>
            </a:r>
          </a:p>
          <a:p>
            <a:pPr algn="just" eaLnBrk="1" hangingPunct="1">
              <a:lnSpc>
                <a:spcPct val="90000"/>
              </a:lnSpc>
              <a:spcBef>
                <a:spcPts val="800"/>
              </a:spcBef>
            </a:pPr>
            <a:r>
              <a:rPr lang="en-US" altLang="en-US" sz="1100" b="1"/>
              <a:t>Overall objective:</a:t>
            </a:r>
            <a:r>
              <a:rPr lang="en-US" altLang="en-US" sz="1100"/>
              <a:t> The overall goal is to optimize both health and learning for students with diabetes by providing diabetes care training to school personnel about how and when to perform routine and emergency diabetes care tasks for students, under the supervision of a school nurse or another qualified health care professional. Completion of training will help prepare school personnel to perform diabetes care tasks, ensuring that health needs are addressed in times and locations when a nurse is not available.</a:t>
            </a:r>
          </a:p>
          <a:p>
            <a:pPr algn="just" eaLnBrk="1" hangingPunct="1">
              <a:lnSpc>
                <a:spcPct val="90000"/>
              </a:lnSpc>
              <a:spcBef>
                <a:spcPts val="800"/>
              </a:spcBef>
            </a:pPr>
            <a:r>
              <a:rPr lang="en-US" altLang="en-US" sz="1100" b="1"/>
              <a:t>Rationale:</a:t>
            </a:r>
            <a:r>
              <a:rPr lang="en-US" altLang="en-US" sz="1100"/>
              <a:t> The school nurse, when available, is the most appropriate person in the school setting to provide care for a student with diabetes. However, many schools do not have full-time nurses. Even for schools that do, the nurse may not always be available during the school day, during school-sponsored extra-curricular activities or field trips to assist with routine care and emergency care.  Trained school personnel must be available to perform and assist the student with diabetes care tasks.</a:t>
            </a:r>
          </a:p>
          <a:p>
            <a:pPr algn="r" eaLnBrk="1" hangingPunct="1">
              <a:lnSpc>
                <a:spcPct val="90000"/>
              </a:lnSpc>
            </a:pPr>
            <a:r>
              <a:rPr lang="en-US" altLang="en-US" sz="1100"/>
              <a:t>12/2008</a:t>
            </a:r>
          </a:p>
        </p:txBody>
      </p:sp>
    </p:spTree>
    <p:extLst>
      <p:ext uri="{BB962C8B-B14F-4D97-AF65-F5344CB8AC3E}">
        <p14:creationId xmlns:p14="http://schemas.microsoft.com/office/powerpoint/2010/main" val="181557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755FF49F-5B27-477D-991E-5BD1F2E99185}"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11</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algn="r" eaLnBrk="1" hangingPunct="1">
              <a:lnSpc>
                <a:spcPct val="90000"/>
              </a:lnSpc>
            </a:pPr>
            <a:r>
              <a:rPr lang="en-US" altLang="en-US">
                <a:cs typeface="Times New Roman" panose="02020603050405020304" pitchFamily="18" charset="0"/>
              </a:rPr>
              <a:t>12/2008</a:t>
            </a:r>
          </a:p>
        </p:txBody>
      </p:sp>
    </p:spTree>
    <p:extLst>
      <p:ext uri="{BB962C8B-B14F-4D97-AF65-F5344CB8AC3E}">
        <p14:creationId xmlns:p14="http://schemas.microsoft.com/office/powerpoint/2010/main" val="325620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E34BE027-4FBB-4EC7-A4AE-E06DB722B747}"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12</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n-US" altLang="en-US">
              <a:cs typeface="Arial" panose="020B0604020202020204" pitchFamily="34" charset="0"/>
            </a:endParaRPr>
          </a:p>
          <a:p>
            <a:pPr eaLnBrk="1" hangingPunct="1">
              <a:spcBef>
                <a:spcPct val="60000"/>
              </a:spcBef>
            </a:pPr>
            <a:endParaRPr lang="en-US" altLang="en-US">
              <a:cs typeface="Arial" panose="020B0604020202020204" pitchFamily="34" charset="0"/>
            </a:endParaRPr>
          </a:p>
          <a:p>
            <a:pPr eaLnBrk="1" hangingPunct="1">
              <a:spcBef>
                <a:spcPct val="60000"/>
              </a:spcBef>
            </a:pPr>
            <a:r>
              <a:rPr lang="en-US" altLang="en-US">
                <a:cs typeface="Arial" panose="020B0604020202020204" pitchFamily="34" charset="0"/>
              </a:rPr>
              <a:t>Hypoglycemia = low blood glucose level. Hypoglycemia is a low level of glucose in the blood.</a:t>
            </a:r>
          </a:p>
          <a:p>
            <a:pPr eaLnBrk="1" hangingPunct="1">
              <a:spcBef>
                <a:spcPct val="60000"/>
              </a:spcBef>
            </a:pPr>
            <a:r>
              <a:rPr lang="en-US" altLang="en-US">
                <a:cs typeface="Arial" panose="020B0604020202020204" pitchFamily="34" charset="0"/>
              </a:rPr>
              <a:t>Onset:   Sudden, usually mild, but will progress if not treated.  </a:t>
            </a:r>
            <a:br>
              <a:rPr lang="en-US" altLang="en-US">
                <a:cs typeface="Arial" panose="020B0604020202020204" pitchFamily="34" charset="0"/>
              </a:rPr>
            </a:br>
            <a:r>
              <a:rPr lang="en-US" altLang="en-US">
                <a:cs typeface="Arial" panose="020B0604020202020204" pitchFamily="34" charset="0"/>
              </a:rPr>
              <a:t>May even progress to symptoms of unconsciousness and seizures and if not treated, </a:t>
            </a:r>
            <a:br>
              <a:rPr lang="en-US" altLang="en-US">
                <a:cs typeface="Arial" panose="020B0604020202020204" pitchFamily="34" charset="0"/>
              </a:rPr>
            </a:br>
            <a:r>
              <a:rPr lang="en-US" altLang="en-US">
                <a:cs typeface="Arial" panose="020B0604020202020204" pitchFamily="34" charset="0"/>
              </a:rPr>
              <a:t>can lead to brain damage or death.</a:t>
            </a:r>
          </a:p>
          <a:p>
            <a:pPr eaLnBrk="1" hangingPunct="1">
              <a:spcBef>
                <a:spcPct val="60000"/>
              </a:spcBef>
            </a:pPr>
            <a:endParaRPr lang="en-US" altLang="en-US">
              <a:cs typeface="Arial" panose="020B0604020202020204" pitchFamily="34" charset="0"/>
            </a:endParaRPr>
          </a:p>
          <a:p>
            <a:pPr eaLnBrk="1" hangingPunct="1">
              <a:spcBef>
                <a:spcPct val="60000"/>
              </a:spcBef>
            </a:pPr>
            <a:r>
              <a:rPr lang="en-US" altLang="en-US">
                <a:cs typeface="Arial" panose="020B0604020202020204" pitchFamily="34" charset="0"/>
              </a:rPr>
              <a:t>The Diabetes Medical Management Plan (DMMP), should specify signs and action steps for each student at each level of severity of hypoglycemia:</a:t>
            </a:r>
          </a:p>
          <a:p>
            <a:pPr lvl="1" eaLnBrk="1" hangingPunct="1">
              <a:spcBef>
                <a:spcPct val="0"/>
              </a:spcBef>
            </a:pPr>
            <a:r>
              <a:rPr lang="en-US" altLang="en-US">
                <a:cs typeface="Arial" panose="020B0604020202020204" pitchFamily="34" charset="0"/>
              </a:rPr>
              <a:t>Mild</a:t>
            </a:r>
          </a:p>
          <a:p>
            <a:pPr lvl="1" eaLnBrk="1" hangingPunct="1">
              <a:spcBef>
                <a:spcPct val="0"/>
              </a:spcBef>
            </a:pPr>
            <a:r>
              <a:rPr lang="en-US" altLang="en-US">
                <a:cs typeface="Arial" panose="020B0604020202020204" pitchFamily="34" charset="0"/>
              </a:rPr>
              <a:t>Moderate </a:t>
            </a:r>
          </a:p>
          <a:p>
            <a:pPr lvl="1" eaLnBrk="1" hangingPunct="1">
              <a:spcBef>
                <a:spcPct val="0"/>
              </a:spcBef>
            </a:pPr>
            <a:r>
              <a:rPr lang="en-US" altLang="en-US">
                <a:cs typeface="Arial" panose="020B0604020202020204" pitchFamily="34" charset="0"/>
              </a:rPr>
              <a:t>Severe</a:t>
            </a:r>
          </a:p>
        </p:txBody>
      </p:sp>
    </p:spTree>
    <p:extLst>
      <p:ext uri="{BB962C8B-B14F-4D97-AF65-F5344CB8AC3E}">
        <p14:creationId xmlns:p14="http://schemas.microsoft.com/office/powerpoint/2010/main" val="418635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340FD7C9-D3D7-4C67-84BD-986E7A9BEE5B}"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259" name="Rectangle 2"/>
          <p:cNvSpPr>
            <a:spLocks noGrp="1" noRot="1" noChangeAspect="1" noChangeArrowheads="1" noTextEdit="1"/>
          </p:cNvSpPr>
          <p:nvPr>
            <p:ph type="sldImg"/>
          </p:nvPr>
        </p:nvSpPr>
        <p:spPr>
          <a:xfrm>
            <a:off x="1257300" y="720725"/>
            <a:ext cx="4800600" cy="3600450"/>
          </a:xfrm>
          <a:ln/>
        </p:spPr>
      </p:sp>
      <p:sp>
        <p:nvSpPr>
          <p:cNvPr id="96260"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r>
              <a:rPr lang="en-US" altLang="en-US" b="1"/>
              <a:t>TALKING POINTS</a:t>
            </a:r>
          </a:p>
          <a:p>
            <a:pPr eaLnBrk="1" hangingPunct="1"/>
            <a:endParaRPr lang="en-US" altLang="en-US" b="1"/>
          </a:p>
          <a:p>
            <a:pPr eaLnBrk="1" hangingPunct="1"/>
            <a:r>
              <a:rPr lang="en-US" altLang="en-US"/>
              <a:t>Hypoglycemia or low blood sugar is one of the most frequent complications of diabetes and can happen very suddenly.  </a:t>
            </a:r>
          </a:p>
          <a:p>
            <a:pPr eaLnBrk="1" hangingPunct="1"/>
            <a:endParaRPr lang="en-US" altLang="en-US"/>
          </a:p>
          <a:p>
            <a:pPr eaLnBrk="1" hangingPunct="1"/>
            <a:r>
              <a:rPr lang="en-US" altLang="en-US"/>
              <a:t>It occurs when a student’s blood sugar level falls too low usually due to administering too much insulin, skipping or delaying meals or snacks, not eating enough food or exercising longer or harder than anticipated. For some students, it is more likely to occur before lunch, at the end of the school day, or during or after physical education class.</a:t>
            </a:r>
          </a:p>
          <a:p>
            <a:pPr eaLnBrk="1" hangingPunct="1"/>
            <a:endParaRPr lang="en-US" altLang="en-US"/>
          </a:p>
          <a:p>
            <a:pPr eaLnBrk="1" hangingPunct="1"/>
            <a:r>
              <a:rPr lang="en-US" altLang="en-US"/>
              <a:t>Never leave a student alone if he or she is experiencing hypoglycemia. Treat or seek help immediately.</a:t>
            </a:r>
          </a:p>
        </p:txBody>
      </p:sp>
    </p:spTree>
    <p:extLst>
      <p:ext uri="{BB962C8B-B14F-4D97-AF65-F5344CB8AC3E}">
        <p14:creationId xmlns:p14="http://schemas.microsoft.com/office/powerpoint/2010/main" val="103629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DBD66058-9658-4677-A8CC-CEED91505FC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15</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9331" name="Rectangle 2"/>
          <p:cNvSpPr>
            <a:spLocks noGrp="1" noRot="1" noChangeAspect="1" noChangeArrowheads="1" noTextEdit="1"/>
          </p:cNvSpPr>
          <p:nvPr>
            <p:ph type="sldImg"/>
          </p:nvPr>
        </p:nvSpPr>
        <p:spPr>
          <a:xfrm>
            <a:off x="1258888" y="423863"/>
            <a:ext cx="4799012" cy="3598862"/>
          </a:xfrm>
          <a:ln/>
        </p:spPr>
      </p:sp>
      <p:sp>
        <p:nvSpPr>
          <p:cNvPr id="99332" name="Rectangle 3"/>
          <p:cNvSpPr>
            <a:spLocks noGrp="1" noChangeArrowheads="1"/>
          </p:cNvSpPr>
          <p:nvPr>
            <p:ph type="body" idx="1"/>
          </p:nvPr>
        </p:nvSpPr>
        <p:spPr>
          <a:xfrm>
            <a:off x="1233488" y="4113213"/>
            <a:ext cx="4916487" cy="53165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lnSpc>
                <a:spcPct val="90000"/>
              </a:lnSpc>
              <a:spcBef>
                <a:spcPct val="0"/>
              </a:spcBef>
              <a:tabLst>
                <a:tab pos="3092450" algn="l"/>
              </a:tabLst>
            </a:pPr>
            <a:r>
              <a:rPr lang="en-US" altLang="en-US" sz="1000" b="1">
                <a:cs typeface="Times New Roman" panose="02020603050405020304" pitchFamily="18" charset="0"/>
              </a:rPr>
              <a:t>The symptoms of hypoglycemia vary from one individual to another.  Also, they may vary for one individual, from one episode to another.</a:t>
            </a:r>
          </a:p>
          <a:p>
            <a:pPr eaLnBrk="1" hangingPunct="1">
              <a:lnSpc>
                <a:spcPct val="90000"/>
              </a:lnSpc>
              <a:spcBef>
                <a:spcPct val="0"/>
              </a:spcBef>
              <a:tabLst>
                <a:tab pos="3092450" algn="l"/>
              </a:tabLst>
            </a:pPr>
            <a:endParaRPr lang="en-US" altLang="en-US" sz="1000">
              <a:cs typeface="Times New Roman" panose="02020603050405020304" pitchFamily="18" charset="0"/>
            </a:endParaRPr>
          </a:p>
          <a:p>
            <a:pPr eaLnBrk="1" hangingPunct="1">
              <a:lnSpc>
                <a:spcPct val="90000"/>
              </a:lnSpc>
              <a:spcBef>
                <a:spcPct val="0"/>
              </a:spcBef>
              <a:tabLst>
                <a:tab pos="3092450" algn="l"/>
              </a:tabLst>
            </a:pPr>
            <a:r>
              <a:rPr lang="en-US" altLang="en-US" sz="1000">
                <a:cs typeface="Times New Roman" panose="02020603050405020304" pitchFamily="18" charset="0"/>
              </a:rPr>
              <a:t>The symptoms of mild hypoglycemia are the first alert that the body is in a state of sugar deficiency. </a:t>
            </a:r>
            <a:r>
              <a:rPr lang="en-US" altLang="en-US" sz="1000">
                <a:solidFill>
                  <a:schemeClr val="tx2"/>
                </a:solidFill>
                <a:cs typeface="Times New Roman" panose="02020603050405020304" pitchFamily="18" charset="0"/>
              </a:rPr>
              <a:t> </a:t>
            </a:r>
            <a:r>
              <a:rPr lang="en-US" altLang="en-US" sz="1000">
                <a:cs typeface="Times New Roman" panose="02020603050405020304" pitchFamily="18" charset="0"/>
              </a:rPr>
              <a:t> Symptoms may include the following:</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r>
              <a:rPr lang="en-US" altLang="en-US" sz="1000">
                <a:solidFill>
                  <a:srgbClr val="080808"/>
                </a:solidFill>
                <a:cs typeface="Times New Roman" panose="02020603050405020304" pitchFamily="18" charset="0"/>
              </a:rPr>
              <a:t>Extreme hunger 	 </a:t>
            </a:r>
            <a:r>
              <a:rPr lang="en-US" altLang="en-US" sz="1000">
                <a:solidFill>
                  <a:srgbClr val="080808"/>
                </a:solidFill>
                <a:cs typeface="Times New Roman" panose="02020603050405020304" pitchFamily="18" charset="0"/>
                <a:sym typeface="Wingdings" panose="05000000000000000000" pitchFamily="2" charset="2"/>
              </a:rPr>
              <a:t></a:t>
            </a:r>
            <a:r>
              <a:rPr lang="en-US" altLang="en-US" sz="1000">
                <a:solidFill>
                  <a:srgbClr val="080808"/>
                </a:solidFill>
                <a:cs typeface="Times New Roman" panose="02020603050405020304" pitchFamily="18" charset="0"/>
              </a:rPr>
              <a:t> Shakiness</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r>
              <a:rPr lang="en-US" altLang="en-US" sz="1000">
                <a:solidFill>
                  <a:srgbClr val="080808"/>
                </a:solidFill>
                <a:cs typeface="Times New Roman" panose="02020603050405020304" pitchFamily="18" charset="0"/>
              </a:rPr>
              <a:t>Tremors	 </a:t>
            </a:r>
            <a:r>
              <a:rPr lang="en-US" altLang="en-US" sz="1000">
                <a:solidFill>
                  <a:srgbClr val="080808"/>
                </a:solidFill>
                <a:cs typeface="Times New Roman" panose="02020603050405020304" pitchFamily="18" charset="0"/>
                <a:sym typeface="Wingdings" panose="05000000000000000000" pitchFamily="2" charset="2"/>
              </a:rPr>
              <a:t></a:t>
            </a:r>
            <a:r>
              <a:rPr lang="en-US" altLang="en-US" sz="1000">
                <a:solidFill>
                  <a:srgbClr val="080808"/>
                </a:solidFill>
                <a:cs typeface="Times New Roman" panose="02020603050405020304" pitchFamily="18" charset="0"/>
              </a:rPr>
              <a:t> Dizziness	</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r>
              <a:rPr lang="en-US" altLang="en-US" sz="1000">
                <a:solidFill>
                  <a:srgbClr val="080808"/>
                </a:solidFill>
                <a:cs typeface="Times New Roman" panose="02020603050405020304" pitchFamily="18" charset="0"/>
              </a:rPr>
              <a:t>Lethargic	</a:t>
            </a:r>
            <a:r>
              <a:rPr lang="en-US" altLang="en-US" sz="1000">
                <a:solidFill>
                  <a:srgbClr val="080808"/>
                </a:solidFill>
                <a:cs typeface="Times New Roman" panose="02020603050405020304" pitchFamily="18" charset="0"/>
                <a:sym typeface="Wingdings" panose="05000000000000000000" pitchFamily="2" charset="2"/>
              </a:rPr>
              <a:t> </a:t>
            </a:r>
            <a:r>
              <a:rPr lang="en-US" altLang="en-US" sz="1000">
                <a:solidFill>
                  <a:srgbClr val="080808"/>
                </a:solidFill>
                <a:cs typeface="Times New Roman" panose="02020603050405020304" pitchFamily="18" charset="0"/>
              </a:rPr>
              <a:t> Headache</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r>
              <a:rPr lang="en-US" altLang="en-US" sz="1000">
                <a:solidFill>
                  <a:srgbClr val="080808"/>
                </a:solidFill>
                <a:cs typeface="Times New Roman" panose="02020603050405020304" pitchFamily="18" charset="0"/>
              </a:rPr>
              <a:t>Increased heart rate/palpitations	</a:t>
            </a:r>
            <a:r>
              <a:rPr lang="en-US" altLang="en-US" sz="1000">
                <a:solidFill>
                  <a:srgbClr val="080808"/>
                </a:solidFill>
                <a:cs typeface="Times New Roman" panose="02020603050405020304" pitchFamily="18" charset="0"/>
                <a:sym typeface="Wingdings" panose="05000000000000000000" pitchFamily="2" charset="2"/>
              </a:rPr>
              <a:t> </a:t>
            </a:r>
            <a:r>
              <a:rPr lang="en-US" altLang="en-US" sz="1000">
                <a:solidFill>
                  <a:srgbClr val="080808"/>
                </a:solidFill>
                <a:cs typeface="Times New Roman" panose="02020603050405020304" pitchFamily="18" charset="0"/>
              </a:rPr>
              <a:t> Dilated pupils</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r>
              <a:rPr lang="en-US" altLang="en-US" sz="1000">
                <a:solidFill>
                  <a:srgbClr val="080808"/>
                </a:solidFill>
                <a:cs typeface="Times New Roman" panose="02020603050405020304" pitchFamily="18" charset="0"/>
              </a:rPr>
              <a:t>Pallor	 </a:t>
            </a:r>
            <a:r>
              <a:rPr lang="en-US" altLang="en-US" sz="1000">
                <a:solidFill>
                  <a:srgbClr val="080808"/>
                </a:solidFill>
                <a:cs typeface="Times New Roman" panose="02020603050405020304" pitchFamily="18" charset="0"/>
                <a:sym typeface="Wingdings" panose="05000000000000000000" pitchFamily="2" charset="2"/>
              </a:rPr>
              <a:t></a:t>
            </a:r>
            <a:r>
              <a:rPr lang="en-US" altLang="en-US" sz="1000">
                <a:solidFill>
                  <a:srgbClr val="080808"/>
                </a:solidFill>
                <a:cs typeface="Times New Roman" panose="02020603050405020304" pitchFamily="18" charset="0"/>
              </a:rPr>
              <a:t> Clammy skin</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r>
              <a:rPr lang="en-US" altLang="en-US" sz="1000">
                <a:solidFill>
                  <a:srgbClr val="080808"/>
                </a:solidFill>
                <a:cs typeface="Times New Roman" panose="02020603050405020304" pitchFamily="18" charset="0"/>
              </a:rPr>
              <a:t>Sweating	 </a:t>
            </a:r>
            <a:r>
              <a:rPr lang="en-US" altLang="en-US" sz="1000">
                <a:solidFill>
                  <a:srgbClr val="080808"/>
                </a:solidFill>
                <a:cs typeface="Times New Roman" panose="02020603050405020304" pitchFamily="18" charset="0"/>
                <a:sym typeface="Wingdings" panose="05000000000000000000" pitchFamily="2" charset="2"/>
              </a:rPr>
              <a:t> </a:t>
            </a:r>
            <a:r>
              <a:rPr lang="en-US" altLang="en-US" sz="1000">
                <a:solidFill>
                  <a:srgbClr val="080808"/>
                </a:solidFill>
                <a:cs typeface="Times New Roman" panose="02020603050405020304" pitchFamily="18" charset="0"/>
              </a:rPr>
              <a:t>Anxiety</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r>
              <a:rPr lang="en-US" altLang="en-US" sz="1000">
                <a:solidFill>
                  <a:srgbClr val="080808"/>
                </a:solidFill>
                <a:cs typeface="Times New Roman" panose="02020603050405020304" pitchFamily="18" charset="0"/>
              </a:rPr>
              <a:t>Changed personality </a:t>
            </a:r>
          </a:p>
          <a:p>
            <a:pPr marL="593725" lvl="1" indent="-117475" eaLnBrk="1" hangingPunct="1">
              <a:lnSpc>
                <a:spcPct val="90000"/>
              </a:lnSpc>
              <a:spcBef>
                <a:spcPct val="0"/>
              </a:spcBef>
              <a:buClr>
                <a:schemeClr val="tx2"/>
              </a:buClr>
              <a:buFont typeface="Wingdings" panose="05000000000000000000" pitchFamily="2" charset="2"/>
              <a:buChar char="§"/>
              <a:tabLst>
                <a:tab pos="3092450" algn="l"/>
              </a:tabLst>
            </a:pPr>
            <a:endParaRPr lang="en-US" altLang="en-US" sz="1000" b="1">
              <a:solidFill>
                <a:srgbClr val="001932"/>
              </a:solidFill>
              <a:cs typeface="Times New Roman" panose="02020603050405020304" pitchFamily="18" charset="0"/>
            </a:endParaRPr>
          </a:p>
          <a:p>
            <a:pPr eaLnBrk="1" hangingPunct="1">
              <a:lnSpc>
                <a:spcPct val="90000"/>
              </a:lnSpc>
              <a:spcBef>
                <a:spcPct val="0"/>
              </a:spcBef>
              <a:tabLst>
                <a:tab pos="3092450" algn="l"/>
              </a:tabLst>
            </a:pPr>
            <a:r>
              <a:rPr lang="en-US" altLang="en-US" sz="1000" b="1">
                <a:cs typeface="Times New Roman" panose="02020603050405020304" pitchFamily="18" charset="0"/>
              </a:rPr>
              <a:t>Mild hypoglycemia can usually be treated easily and effectively. </a:t>
            </a:r>
            <a:r>
              <a:rPr lang="en-US" altLang="en-US" sz="1000">
                <a:cs typeface="Times New Roman" panose="02020603050405020304" pitchFamily="18" charset="0"/>
              </a:rPr>
              <a:t>Most episodes of hypoglycemia that will occur in the school setting are of the “mild” type.  </a:t>
            </a:r>
          </a:p>
          <a:p>
            <a:pPr eaLnBrk="1" hangingPunct="1">
              <a:lnSpc>
                <a:spcPct val="90000"/>
              </a:lnSpc>
              <a:spcBef>
                <a:spcPct val="0"/>
              </a:spcBef>
              <a:tabLst>
                <a:tab pos="3092450" algn="l"/>
              </a:tabLst>
            </a:pPr>
            <a:endParaRPr lang="en-US" altLang="en-US" sz="1000">
              <a:cs typeface="Times New Roman" panose="02020603050405020304" pitchFamily="18" charset="0"/>
            </a:endParaRPr>
          </a:p>
          <a:p>
            <a:pPr eaLnBrk="1" hangingPunct="1">
              <a:lnSpc>
                <a:spcPct val="90000"/>
              </a:lnSpc>
              <a:spcBef>
                <a:spcPct val="0"/>
              </a:spcBef>
              <a:tabLst>
                <a:tab pos="3092450" algn="l"/>
              </a:tabLst>
            </a:pPr>
            <a:r>
              <a:rPr lang="en-US" altLang="en-US" sz="1000" b="1">
                <a:cs typeface="Times New Roman" panose="02020603050405020304" pitchFamily="18" charset="0"/>
              </a:rPr>
              <a:t>However, if  not treated promptly a mild hypoglycemic reaction can quickly progress </a:t>
            </a:r>
            <a:r>
              <a:rPr lang="en-US" altLang="en-US" sz="1000">
                <a:cs typeface="Times New Roman" panose="02020603050405020304" pitchFamily="18" charset="0"/>
              </a:rPr>
              <a:t>to a severe state or condition which may be characterized by:</a:t>
            </a:r>
          </a:p>
          <a:p>
            <a:pPr marL="593725" lvl="1" indent="-117475" eaLnBrk="1" hangingPunct="1">
              <a:lnSpc>
                <a:spcPct val="90000"/>
              </a:lnSpc>
              <a:spcBef>
                <a:spcPct val="0"/>
              </a:spcBef>
              <a:buFont typeface="Wingdings" panose="05000000000000000000" pitchFamily="2" charset="2"/>
              <a:buChar char="§"/>
              <a:tabLst>
                <a:tab pos="3092450" algn="l"/>
              </a:tabLst>
            </a:pPr>
            <a:r>
              <a:rPr lang="en-US" altLang="en-US" sz="1000">
                <a:cs typeface="Times New Roman" panose="02020603050405020304" pitchFamily="18" charset="0"/>
              </a:rPr>
              <a:t>Yawning	 </a:t>
            </a:r>
            <a:r>
              <a:rPr lang="en-US" altLang="en-US" sz="1000">
                <a:solidFill>
                  <a:srgbClr val="001932"/>
                </a:solidFill>
                <a:cs typeface="Times New Roman" panose="02020603050405020304" pitchFamily="18" charset="0"/>
                <a:sym typeface="Wingdings" panose="05000000000000000000" pitchFamily="2" charset="2"/>
              </a:rPr>
              <a:t></a:t>
            </a:r>
            <a:r>
              <a:rPr lang="en-US" altLang="en-US" sz="1000">
                <a:cs typeface="Times New Roman" panose="02020603050405020304" pitchFamily="18" charset="0"/>
              </a:rPr>
              <a:t> Irritability/frustration</a:t>
            </a:r>
          </a:p>
          <a:p>
            <a:pPr marL="593725" lvl="1" indent="-117475" eaLnBrk="1" hangingPunct="1">
              <a:lnSpc>
                <a:spcPct val="90000"/>
              </a:lnSpc>
              <a:spcBef>
                <a:spcPct val="0"/>
              </a:spcBef>
              <a:buFont typeface="Wingdings" panose="05000000000000000000" pitchFamily="2" charset="2"/>
              <a:buChar char="§"/>
              <a:tabLst>
                <a:tab pos="3092450" algn="l"/>
              </a:tabLst>
            </a:pPr>
            <a:r>
              <a:rPr lang="en-US" altLang="en-US" sz="1000">
                <a:cs typeface="Times New Roman" panose="02020603050405020304" pitchFamily="18" charset="0"/>
              </a:rPr>
              <a:t>Behavior/personality changes	 </a:t>
            </a:r>
            <a:r>
              <a:rPr lang="en-US" altLang="en-US" sz="1000">
                <a:solidFill>
                  <a:srgbClr val="001932"/>
                </a:solidFill>
                <a:cs typeface="Times New Roman" panose="02020603050405020304" pitchFamily="18" charset="0"/>
                <a:sym typeface="Wingdings" panose="05000000000000000000" pitchFamily="2" charset="2"/>
              </a:rPr>
              <a:t></a:t>
            </a:r>
            <a:r>
              <a:rPr lang="en-US" altLang="en-US" sz="1000">
                <a:cs typeface="Times New Roman" panose="02020603050405020304" pitchFamily="18" charset="0"/>
              </a:rPr>
              <a:t> Extreme tiredness/fatigue</a:t>
            </a:r>
          </a:p>
          <a:p>
            <a:pPr marL="593725" lvl="1" indent="-117475" eaLnBrk="1" hangingPunct="1">
              <a:lnSpc>
                <a:spcPct val="90000"/>
              </a:lnSpc>
              <a:spcBef>
                <a:spcPct val="0"/>
              </a:spcBef>
              <a:buFont typeface="Wingdings" panose="05000000000000000000" pitchFamily="2" charset="2"/>
              <a:buChar char="§"/>
              <a:tabLst>
                <a:tab pos="3092450" algn="l"/>
              </a:tabLst>
            </a:pPr>
            <a:r>
              <a:rPr lang="en-US" altLang="en-US" sz="1000">
                <a:cs typeface="Times New Roman" panose="02020603050405020304" pitchFamily="18" charset="0"/>
              </a:rPr>
              <a:t>Sudden crying	 </a:t>
            </a:r>
            <a:r>
              <a:rPr lang="en-US" altLang="en-US" sz="1000">
                <a:solidFill>
                  <a:srgbClr val="001932"/>
                </a:solidFill>
                <a:cs typeface="Times New Roman" panose="02020603050405020304" pitchFamily="18" charset="0"/>
                <a:sym typeface="Wingdings" panose="05000000000000000000" pitchFamily="2" charset="2"/>
              </a:rPr>
              <a:t></a:t>
            </a:r>
            <a:r>
              <a:rPr lang="en-US" altLang="en-US" sz="1000">
                <a:cs typeface="Times New Roman" panose="02020603050405020304" pitchFamily="18" charset="0"/>
              </a:rPr>
              <a:t> Restlessness</a:t>
            </a:r>
          </a:p>
          <a:p>
            <a:pPr marL="593725" lvl="1" indent="-117475" eaLnBrk="1" hangingPunct="1">
              <a:lnSpc>
                <a:spcPct val="90000"/>
              </a:lnSpc>
              <a:spcBef>
                <a:spcPct val="0"/>
              </a:spcBef>
              <a:buFont typeface="Wingdings" panose="05000000000000000000" pitchFamily="2" charset="2"/>
              <a:buChar char="§"/>
              <a:tabLst>
                <a:tab pos="3092450" algn="l"/>
              </a:tabLst>
            </a:pPr>
            <a:r>
              <a:rPr lang="en-US" altLang="en-US" sz="1000">
                <a:cs typeface="Times New Roman" panose="02020603050405020304" pitchFamily="18" charset="0"/>
              </a:rPr>
              <a:t>Confusion	</a:t>
            </a:r>
            <a:r>
              <a:rPr lang="en-US" altLang="en-US" sz="1000">
                <a:solidFill>
                  <a:srgbClr val="001932"/>
                </a:solidFill>
                <a:cs typeface="Times New Roman" panose="02020603050405020304" pitchFamily="18" charset="0"/>
                <a:sym typeface="Wingdings" panose="05000000000000000000" pitchFamily="2" charset="2"/>
              </a:rPr>
              <a:t></a:t>
            </a:r>
            <a:r>
              <a:rPr lang="en-US" altLang="en-US" sz="1000">
                <a:cs typeface="Times New Roman" panose="02020603050405020304" pitchFamily="18" charset="0"/>
              </a:rPr>
              <a:t> Inability to swallow	</a:t>
            </a:r>
          </a:p>
          <a:p>
            <a:pPr marL="593725" lvl="1" indent="-117475" eaLnBrk="1" hangingPunct="1">
              <a:lnSpc>
                <a:spcPct val="90000"/>
              </a:lnSpc>
              <a:spcBef>
                <a:spcPct val="0"/>
              </a:spcBef>
              <a:buFont typeface="Wingdings" panose="05000000000000000000" pitchFamily="2" charset="2"/>
              <a:buChar char="§"/>
              <a:tabLst>
                <a:tab pos="3092450" algn="l"/>
              </a:tabLst>
            </a:pPr>
            <a:r>
              <a:rPr lang="en-US" altLang="en-US" sz="1000">
                <a:cs typeface="Times New Roman" panose="02020603050405020304" pitchFamily="18" charset="0"/>
              </a:rPr>
              <a:t>Dazed Appearance	</a:t>
            </a:r>
            <a:r>
              <a:rPr lang="en-US" altLang="en-US" sz="1000">
                <a:solidFill>
                  <a:srgbClr val="001932"/>
                </a:solidFill>
                <a:cs typeface="Times New Roman" panose="02020603050405020304" pitchFamily="18" charset="0"/>
                <a:sym typeface="Wingdings" panose="05000000000000000000" pitchFamily="2" charset="2"/>
              </a:rPr>
              <a:t></a:t>
            </a:r>
            <a:r>
              <a:rPr lang="en-US" altLang="en-US" sz="1000">
                <a:cs typeface="Times New Roman" panose="02020603050405020304" pitchFamily="18" charset="0"/>
              </a:rPr>
              <a:t> Seizures, convulsions</a:t>
            </a:r>
          </a:p>
          <a:p>
            <a:pPr marL="593725" lvl="1" indent="-117475" eaLnBrk="1" hangingPunct="1">
              <a:lnSpc>
                <a:spcPct val="90000"/>
              </a:lnSpc>
              <a:spcBef>
                <a:spcPct val="0"/>
              </a:spcBef>
              <a:buFont typeface="Wingdings" panose="05000000000000000000" pitchFamily="2" charset="2"/>
              <a:buChar char="§"/>
              <a:tabLst>
                <a:tab pos="3092450" algn="l"/>
              </a:tabLst>
            </a:pPr>
            <a:r>
              <a:rPr lang="en-US" altLang="en-US" sz="1000">
                <a:cs typeface="Times New Roman" panose="02020603050405020304" pitchFamily="18" charset="0"/>
              </a:rPr>
              <a:t>Unconsciousness/coma</a:t>
            </a:r>
            <a:br>
              <a:rPr lang="en-US" altLang="en-US" sz="1000">
                <a:cs typeface="Times New Roman" panose="02020603050405020304" pitchFamily="18" charset="0"/>
              </a:rPr>
            </a:br>
            <a:r>
              <a:rPr lang="en-US" altLang="en-US" sz="1000">
                <a:cs typeface="Times New Roman" panose="02020603050405020304" pitchFamily="18" charset="0"/>
              </a:rPr>
              <a:t>jerking movements</a:t>
            </a:r>
          </a:p>
          <a:p>
            <a:pPr eaLnBrk="1" hangingPunct="1">
              <a:lnSpc>
                <a:spcPct val="90000"/>
              </a:lnSpc>
              <a:spcBef>
                <a:spcPct val="0"/>
              </a:spcBef>
              <a:tabLst>
                <a:tab pos="3092450" algn="l"/>
              </a:tabLst>
            </a:pPr>
            <a:endParaRPr lang="en-US" altLang="en-US" sz="1000">
              <a:cs typeface="Times New Roman" panose="02020603050405020304" pitchFamily="18" charset="0"/>
            </a:endParaRPr>
          </a:p>
          <a:p>
            <a:pPr eaLnBrk="1" hangingPunct="1">
              <a:lnSpc>
                <a:spcPct val="90000"/>
              </a:lnSpc>
              <a:spcBef>
                <a:spcPct val="0"/>
              </a:spcBef>
              <a:tabLst>
                <a:tab pos="3092450" algn="l"/>
              </a:tabLst>
            </a:pPr>
            <a:r>
              <a:rPr lang="en-US" altLang="en-US" sz="1000">
                <a:cs typeface="Times New Roman" panose="02020603050405020304" pitchFamily="18" charset="0"/>
              </a:rPr>
              <a:t>Remember, onset and progression can happen very quickly.  Each student will have his/her own set of symptoms that characterize hypoglycemia.  These should be listed in the DMMP.  </a:t>
            </a:r>
          </a:p>
          <a:p>
            <a:pPr eaLnBrk="1" hangingPunct="1">
              <a:lnSpc>
                <a:spcPct val="90000"/>
              </a:lnSpc>
              <a:spcBef>
                <a:spcPct val="0"/>
              </a:spcBef>
              <a:tabLst>
                <a:tab pos="3092450" algn="l"/>
              </a:tabLst>
            </a:pPr>
            <a:endParaRPr lang="en-US" altLang="en-US" sz="1000" b="1">
              <a:cs typeface="Times New Roman" panose="02020603050405020304" pitchFamily="18" charset="0"/>
            </a:endParaRPr>
          </a:p>
          <a:p>
            <a:pPr eaLnBrk="1" hangingPunct="1">
              <a:lnSpc>
                <a:spcPct val="90000"/>
              </a:lnSpc>
              <a:spcBef>
                <a:spcPct val="0"/>
              </a:spcBef>
              <a:tabLst>
                <a:tab pos="3092450" algn="l"/>
              </a:tabLst>
            </a:pPr>
            <a:r>
              <a:rPr lang="en-US" altLang="en-US" sz="1000" b="1">
                <a:cs typeface="Times New Roman" panose="02020603050405020304" pitchFamily="18" charset="0"/>
              </a:rPr>
              <a:t>The important thing to remember is that early recognition and intervention is the best strategy to prevent progression to more severe symptoms.</a:t>
            </a:r>
            <a:r>
              <a:rPr lang="en-US" altLang="en-US" sz="1100" b="1">
                <a:cs typeface="Times New Roman" panose="02020603050405020304" pitchFamily="18" charset="0"/>
              </a:rPr>
              <a:t> </a:t>
            </a:r>
          </a:p>
        </p:txBody>
      </p:sp>
    </p:spTree>
    <p:extLst>
      <p:ext uri="{BB962C8B-B14F-4D97-AF65-F5344CB8AC3E}">
        <p14:creationId xmlns:p14="http://schemas.microsoft.com/office/powerpoint/2010/main" val="1228956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F0AB5FAA-337E-4ED0-9057-B28FB128FE4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1379" name="Rectangle 2"/>
          <p:cNvSpPr>
            <a:spLocks noGrp="1" noRot="1" noChangeAspect="1" noChangeArrowheads="1" noTextEdit="1"/>
          </p:cNvSpPr>
          <p:nvPr>
            <p:ph type="sldImg"/>
          </p:nvPr>
        </p:nvSpPr>
        <p:spPr>
          <a:xfrm>
            <a:off x="1257300" y="720725"/>
            <a:ext cx="4800600" cy="3600450"/>
          </a:xfrm>
          <a:ln/>
        </p:spPr>
      </p:sp>
      <p:sp>
        <p:nvSpPr>
          <p:cNvPr id="101380"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lnSpc>
                <a:spcPct val="90000"/>
              </a:lnSpc>
            </a:pPr>
            <a:r>
              <a:rPr lang="en-US" altLang="en-US" sz="1000" b="1"/>
              <a:t>TALKING POINTS</a:t>
            </a:r>
          </a:p>
          <a:p>
            <a:pPr eaLnBrk="1" hangingPunct="1">
              <a:lnSpc>
                <a:spcPct val="90000"/>
              </a:lnSpc>
            </a:pPr>
            <a:endParaRPr lang="en-US" altLang="en-US" sz="1000"/>
          </a:p>
          <a:p>
            <a:pPr eaLnBrk="1" hangingPunct="1">
              <a:lnSpc>
                <a:spcPct val="90000"/>
              </a:lnSpc>
            </a:pPr>
            <a:r>
              <a:rPr lang="en-US" altLang="en-US" sz="1000"/>
              <a:t>Hypoglycemia – which sometimes cannot be prevented – is the greatest immediate danger to students with diabetes. Hypoglycemia can impair cognition and sometimes can be mistaken for misbehavior.  If a student has a sudden change in behavior, becomes lethargic, combative, or unconscious, or is having a seizure or convulsion, presume the student has hypoglycemia and treat the situation as a hypoglycemic emergency.</a:t>
            </a:r>
          </a:p>
          <a:p>
            <a:pPr eaLnBrk="1" hangingPunct="1">
              <a:lnSpc>
                <a:spcPct val="90000"/>
              </a:lnSpc>
            </a:pPr>
            <a:endParaRPr lang="en-US" altLang="en-US" sz="1000"/>
          </a:p>
          <a:p>
            <a:pPr eaLnBrk="1" hangingPunct="1">
              <a:lnSpc>
                <a:spcPct val="90000"/>
              </a:lnSpc>
            </a:pPr>
            <a:r>
              <a:rPr lang="en-US" altLang="en-US" sz="1000"/>
              <a:t>Can you identify your student’s symptoms of low blood sugar? What are his or her symptoms? How should you react?</a:t>
            </a:r>
          </a:p>
          <a:p>
            <a:pPr eaLnBrk="1" hangingPunct="1">
              <a:lnSpc>
                <a:spcPct val="90000"/>
              </a:lnSpc>
            </a:pPr>
            <a:r>
              <a:rPr lang="en-US" altLang="en-US" sz="1000" b="1"/>
              <a:t>Never leave a student alone if he or she is experiencing hypoglycemia. Treat or seek help immediately.</a:t>
            </a:r>
          </a:p>
          <a:p>
            <a:pPr eaLnBrk="1" hangingPunct="1">
              <a:lnSpc>
                <a:spcPct val="90000"/>
              </a:lnSpc>
            </a:pPr>
            <a:endParaRPr lang="en-US" altLang="en-US" sz="1000" b="1"/>
          </a:p>
          <a:p>
            <a:pPr eaLnBrk="1" hangingPunct="1">
              <a:lnSpc>
                <a:spcPct val="90000"/>
              </a:lnSpc>
            </a:pPr>
            <a:r>
              <a:rPr lang="en-US" altLang="en-US" sz="1000"/>
              <a:t>Provide personal example, if possible.</a:t>
            </a:r>
          </a:p>
          <a:p>
            <a:pPr eaLnBrk="1" hangingPunct="1">
              <a:lnSpc>
                <a:spcPct val="90000"/>
              </a:lnSpc>
            </a:pPr>
            <a:endParaRPr lang="en-US" altLang="en-US" sz="1000"/>
          </a:p>
          <a:p>
            <a:pPr eaLnBrk="1" hangingPunct="1">
              <a:lnSpc>
                <a:spcPct val="90000"/>
              </a:lnSpc>
            </a:pPr>
            <a:r>
              <a:rPr lang="en-US" altLang="en-US" sz="1000"/>
              <a:t>It is important to treat hypoglycemic immediately and on the spot – wherever your student happens to be whether it be in the classroom, playground, an assembly, field trip or the gym. Do not delay treatment.  If in doubt, treat as hypoglycemia.  Recheck his or her blood sugar level 10 to 15 minutes after treatment to ensure that blood sugar levels are on the rise.</a:t>
            </a:r>
          </a:p>
          <a:p>
            <a:pPr eaLnBrk="1" hangingPunct="1">
              <a:lnSpc>
                <a:spcPct val="90000"/>
              </a:lnSpc>
            </a:pPr>
            <a:endParaRPr lang="en-US" altLang="en-US" sz="1000"/>
          </a:p>
          <a:p>
            <a:pPr eaLnBrk="1" hangingPunct="1">
              <a:lnSpc>
                <a:spcPct val="90000"/>
              </a:lnSpc>
            </a:pPr>
            <a:r>
              <a:rPr lang="en-US" altLang="en-US" sz="1000"/>
              <a:t>Parents will usually provide you with a “low box” containing their child’s preferred quick acting sugar product.  Be sure to keep this quick-acting sugar with you whenever your class and the child are out of the classroom.  Before you run out of the supply, alert the parents to send more.</a:t>
            </a:r>
          </a:p>
        </p:txBody>
      </p:sp>
    </p:spTree>
    <p:extLst>
      <p:ext uri="{BB962C8B-B14F-4D97-AF65-F5344CB8AC3E}">
        <p14:creationId xmlns:p14="http://schemas.microsoft.com/office/powerpoint/2010/main" val="151494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A7C8D473-99D1-4154-B271-C77BD5F11D0F}"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17</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342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1255713" y="4559300"/>
            <a:ext cx="4814887" cy="4318000"/>
          </a:xfrm>
          <a:ln w="9525"/>
        </p:spPr>
        <p:txBody>
          <a:bodyPr/>
          <a:lstStyle/>
          <a:p>
            <a:pPr eaLnBrk="1" hangingPunct="1">
              <a:spcBef>
                <a:spcPts val="1200"/>
              </a:spcBef>
              <a:defRPr/>
            </a:pPr>
            <a:r>
              <a:rPr lang="en-US" b="1" dirty="0">
                <a:cs typeface="Arial" pitchFamily="34" charset="0"/>
              </a:rPr>
              <a:t>Any quick-acting glucose can be used to treat hypoglycemia.  </a:t>
            </a:r>
          </a:p>
          <a:p>
            <a:pPr eaLnBrk="1" hangingPunct="1">
              <a:spcBef>
                <a:spcPts val="1200"/>
              </a:spcBef>
              <a:defRPr/>
            </a:pPr>
            <a:r>
              <a:rPr lang="en-US" b="1" dirty="0">
                <a:cs typeface="Arial" pitchFamily="34" charset="0"/>
              </a:rPr>
              <a:t>Limit intake to 15 grams (or other amount as specified in the plan) or the student will experience a high blood glucose later.</a:t>
            </a:r>
            <a:r>
              <a:rPr lang="en-US" dirty="0">
                <a:cs typeface="Arial" pitchFamily="34" charset="0"/>
              </a:rPr>
              <a:t>  The goal is to bring the blood glucose back to the target range.</a:t>
            </a:r>
          </a:p>
          <a:p>
            <a:pPr eaLnBrk="1" hangingPunct="1">
              <a:spcBef>
                <a:spcPts val="1200"/>
              </a:spcBef>
              <a:defRPr/>
            </a:pPr>
            <a:r>
              <a:rPr lang="en-US" b="1" dirty="0">
                <a:cs typeface="Arial" pitchFamily="34" charset="0"/>
              </a:rPr>
              <a:t>Remember:   Treatment may need to be repeated </a:t>
            </a:r>
            <a:r>
              <a:rPr lang="en-US" dirty="0">
                <a:cs typeface="Arial" pitchFamily="34" charset="0"/>
              </a:rPr>
              <a:t>at about 15 minute intervals (based on continued low test results or poor symptom response.)  Each treatment dose should be 15g unless otherwise stated in the student’s DMMP</a:t>
            </a:r>
          </a:p>
          <a:p>
            <a:pPr eaLnBrk="1" hangingPunct="1">
              <a:spcBef>
                <a:spcPts val="1200"/>
              </a:spcBef>
              <a:defRPr/>
            </a:pPr>
            <a:r>
              <a:rPr lang="en-US" b="1" dirty="0">
                <a:cs typeface="Arial" pitchFamily="34" charset="0"/>
              </a:rPr>
              <a:t>Some quick-acting forms of glucose include:</a:t>
            </a:r>
          </a:p>
          <a:p>
            <a:pPr marL="765175" lvl="1" indent="-287338" eaLnBrk="1" hangingPunct="1">
              <a:lnSpc>
                <a:spcPct val="95000"/>
              </a:lnSpc>
              <a:buFontTx/>
              <a:buChar char="•"/>
              <a:defRPr/>
            </a:pPr>
            <a:r>
              <a:rPr lang="en-US" dirty="0">
                <a:cs typeface="Arial" pitchFamily="34" charset="0"/>
              </a:rPr>
              <a:t>4 oz. fruit juice </a:t>
            </a:r>
          </a:p>
          <a:p>
            <a:pPr marL="765175" lvl="1" indent="-287338" eaLnBrk="1" hangingPunct="1">
              <a:lnSpc>
                <a:spcPct val="95000"/>
              </a:lnSpc>
              <a:buFontTx/>
              <a:buChar char="•"/>
              <a:defRPr/>
            </a:pPr>
            <a:r>
              <a:rPr lang="en-US" dirty="0">
                <a:cs typeface="Arial" pitchFamily="34" charset="0"/>
              </a:rPr>
              <a:t>3 or 4 glucose tablets  </a:t>
            </a:r>
          </a:p>
          <a:p>
            <a:pPr marL="765175" lvl="1" indent="-287338" eaLnBrk="1" hangingPunct="1">
              <a:lnSpc>
                <a:spcPct val="95000"/>
              </a:lnSpc>
              <a:buFontTx/>
              <a:buChar char="•"/>
              <a:defRPr/>
            </a:pPr>
            <a:r>
              <a:rPr lang="en-US" dirty="0">
                <a:cs typeface="Arial" pitchFamily="34" charset="0"/>
              </a:rPr>
              <a:t>1 tube of glucose gel</a:t>
            </a:r>
          </a:p>
          <a:p>
            <a:pPr marL="765175" lvl="1" indent="-287338" eaLnBrk="1" hangingPunct="1">
              <a:lnSpc>
                <a:spcPct val="95000"/>
              </a:lnSpc>
              <a:buFontTx/>
              <a:buChar char="•"/>
              <a:defRPr/>
            </a:pPr>
            <a:r>
              <a:rPr lang="en-US" dirty="0">
                <a:cs typeface="Arial" pitchFamily="34" charset="0"/>
              </a:rPr>
              <a:t>4-6 small hard candies </a:t>
            </a:r>
          </a:p>
          <a:p>
            <a:pPr marL="765175" lvl="1" indent="-287338" eaLnBrk="1" hangingPunct="1">
              <a:lnSpc>
                <a:spcPct val="95000"/>
              </a:lnSpc>
              <a:buFontTx/>
              <a:buChar char="•"/>
              <a:defRPr/>
            </a:pPr>
            <a:r>
              <a:rPr lang="en-US" dirty="0">
                <a:cs typeface="Arial" pitchFamily="34" charset="0"/>
              </a:rPr>
              <a:t>1-2 tablespoons of honey </a:t>
            </a:r>
          </a:p>
          <a:p>
            <a:pPr marL="765175" lvl="1" indent="-287338" eaLnBrk="1" hangingPunct="1">
              <a:lnSpc>
                <a:spcPct val="95000"/>
              </a:lnSpc>
              <a:buFontTx/>
              <a:buChar char="•"/>
              <a:defRPr/>
            </a:pPr>
            <a:r>
              <a:rPr lang="en-US" dirty="0">
                <a:cs typeface="Arial" pitchFamily="34" charset="0"/>
              </a:rPr>
              <a:t>6 oz. regular (not diet) soda (about half a can)</a:t>
            </a:r>
          </a:p>
          <a:p>
            <a:pPr marL="765175" lvl="1" indent="-287338" eaLnBrk="1" hangingPunct="1">
              <a:lnSpc>
                <a:spcPct val="95000"/>
              </a:lnSpc>
              <a:buFontTx/>
              <a:buChar char="•"/>
              <a:defRPr/>
            </a:pPr>
            <a:r>
              <a:rPr lang="en-US" dirty="0">
                <a:cs typeface="Arial" pitchFamily="34" charset="0"/>
              </a:rPr>
              <a:t>3 teaspoons of table sugar (dissolved in water)</a:t>
            </a:r>
          </a:p>
          <a:p>
            <a:pPr marL="765175" lvl="1" indent="-287338" eaLnBrk="1" hangingPunct="1">
              <a:lnSpc>
                <a:spcPct val="95000"/>
              </a:lnSpc>
              <a:buFontTx/>
              <a:buChar char="•"/>
              <a:defRPr/>
            </a:pPr>
            <a:r>
              <a:rPr lang="en-US" dirty="0">
                <a:cs typeface="Arial" pitchFamily="34" charset="0"/>
              </a:rPr>
              <a:t>One small tube of cake mate gel</a:t>
            </a:r>
          </a:p>
          <a:p>
            <a:pPr marL="307975" indent="-287338" eaLnBrk="1" hangingPunct="1">
              <a:lnSpc>
                <a:spcPct val="95000"/>
              </a:lnSpc>
              <a:spcBef>
                <a:spcPts val="1200"/>
              </a:spcBef>
              <a:defRPr/>
            </a:pPr>
            <a:r>
              <a:rPr lang="en-US" dirty="0">
                <a:cs typeface="Arial" pitchFamily="34" charset="0"/>
              </a:rPr>
              <a:t>Younger or very small students might be directed to take 8g of carbohydrate, or about half of the amounts listed on the slide.</a:t>
            </a:r>
          </a:p>
        </p:txBody>
      </p:sp>
    </p:spTree>
    <p:extLst>
      <p:ext uri="{BB962C8B-B14F-4D97-AF65-F5344CB8AC3E}">
        <p14:creationId xmlns:p14="http://schemas.microsoft.com/office/powerpoint/2010/main" val="243927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0BD4B925-710D-4BFB-AD0F-99526696B51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5475" name="Rectangle 2"/>
          <p:cNvSpPr>
            <a:spLocks noGrp="1" noRot="1" noChangeAspect="1" noChangeArrowheads="1" noTextEdit="1"/>
          </p:cNvSpPr>
          <p:nvPr>
            <p:ph type="sldImg"/>
          </p:nvPr>
        </p:nvSpPr>
        <p:spPr>
          <a:xfrm>
            <a:off x="1257300" y="720725"/>
            <a:ext cx="4800600" cy="3600450"/>
          </a:xfrm>
          <a:ln/>
        </p:spPr>
      </p:sp>
      <p:sp>
        <p:nvSpPr>
          <p:cNvPr id="105476"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r>
              <a:rPr lang="en-US" altLang="en-US" sz="900" b="1"/>
              <a:t>TALKING POINTS</a:t>
            </a:r>
          </a:p>
          <a:p>
            <a:pPr eaLnBrk="1" hangingPunct="1"/>
            <a:endParaRPr lang="en-US" altLang="en-US" sz="900" b="1"/>
          </a:p>
          <a:p>
            <a:pPr eaLnBrk="1" hangingPunct="1"/>
            <a:r>
              <a:rPr lang="en-US" altLang="en-US" sz="900"/>
              <a:t>Severe hypoglycemia is rare at school and generally can be prevented with prompt treatment when the early signs of low blood sugar are recognized. It is important that you know your student’s low blood sugar symptoms so severe low blood sugar can be avoided.</a:t>
            </a:r>
          </a:p>
          <a:p>
            <a:pPr eaLnBrk="1" hangingPunct="1"/>
            <a:r>
              <a:rPr lang="en-US" altLang="en-US" sz="900"/>
              <a:t> </a:t>
            </a:r>
          </a:p>
          <a:p>
            <a:pPr eaLnBrk="1" hangingPunct="1"/>
            <a:r>
              <a:rPr lang="en-US" altLang="en-US" sz="900"/>
              <a:t>What are some of the symptoms of severe hypoglycemia? Can you identify these in your student?  Do you know who in your school has been trained to administer glucagon? It is important that you know how to reach this person in the event your student experiences severe hypoglycemia.</a:t>
            </a:r>
          </a:p>
          <a:p>
            <a:pPr eaLnBrk="1" hangingPunct="1"/>
            <a:endParaRPr lang="en-US" altLang="en-US" sz="900"/>
          </a:p>
          <a:p>
            <a:pPr eaLnBrk="1" hangingPunct="1"/>
            <a:r>
              <a:rPr lang="en-US" altLang="en-US" sz="900"/>
              <a:t>Glucagon is a hormone that raises blood glucose levels by causing the release of glycogen from the liver.</a:t>
            </a:r>
          </a:p>
          <a:p>
            <a:pPr eaLnBrk="1" hangingPunct="1"/>
            <a:r>
              <a:rPr lang="en-US" altLang="en-US" sz="900" b="1"/>
              <a:t>It cannot harm your student.</a:t>
            </a:r>
          </a:p>
          <a:p>
            <a:pPr eaLnBrk="1" hangingPunct="1"/>
            <a:endParaRPr lang="en-US" altLang="en-US" sz="900"/>
          </a:p>
          <a:p>
            <a:pPr eaLnBrk="1" hangingPunct="1"/>
            <a:r>
              <a:rPr lang="en-US" altLang="en-US" sz="900"/>
              <a:t>If student becomes unconscious or experiences convulsions or seizure, position them on their side to prevent choking.  Your student may feel sick to his or her stomach or vomit when he or she wakes up. </a:t>
            </a:r>
          </a:p>
          <a:p>
            <a:pPr eaLnBrk="1" hangingPunct="1"/>
            <a:endParaRPr lang="en-US" altLang="en-US" sz="900"/>
          </a:p>
          <a:p>
            <a:pPr eaLnBrk="1" hangingPunct="1"/>
            <a:r>
              <a:rPr lang="en-US" altLang="en-US" sz="900"/>
              <a:t>Your student’s parent or guardian should supply the school with a glucagon emergency kit. When a student is experiencing severe hypoglycemia, the school nurse or other trained person must respond immediately. Your school nurse and other trained personnel should know where the kit is kept and have ready access at all times. If you are not glucagon trained, then contact your school nurse or other trained person who will administer glucagon. </a:t>
            </a:r>
          </a:p>
          <a:p>
            <a:pPr eaLnBrk="1" hangingPunct="1"/>
            <a:endParaRPr lang="en-US" altLang="en-US" sz="900"/>
          </a:p>
          <a:p>
            <a:pPr eaLnBrk="1" hangingPunct="1"/>
            <a:r>
              <a:rPr lang="en-US" altLang="en-US" sz="900"/>
              <a:t>While glucagon is being administered, another school staff member should be calling 911 and the student’s parents.</a:t>
            </a:r>
          </a:p>
          <a:p>
            <a:pPr eaLnBrk="1" hangingPunct="1"/>
            <a:endParaRPr lang="en-US" altLang="en-US" sz="900"/>
          </a:p>
          <a:p>
            <a:pPr eaLnBrk="1" hangingPunct="1"/>
            <a:r>
              <a:rPr lang="en-US" altLang="en-US" sz="900"/>
              <a:t>Consider becoming glucagon trained.  </a:t>
            </a:r>
          </a:p>
        </p:txBody>
      </p:sp>
    </p:spTree>
    <p:extLst>
      <p:ext uri="{BB962C8B-B14F-4D97-AF65-F5344CB8AC3E}">
        <p14:creationId xmlns:p14="http://schemas.microsoft.com/office/powerpoint/2010/main" val="2651395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73BE79BE-6B14-4B42-A0CA-B70CB0EC05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eaLnBrk="1" hangingPunct="1">
              <a:lnSpc>
                <a:spcPct val="90000"/>
              </a:lnSpc>
            </a:pPr>
            <a:endParaRPr lang="en-US" altLang="en-US">
              <a:cs typeface="Times New Roman" panose="02020603050405020304" pitchFamily="18" charset="0"/>
            </a:endParaRPr>
          </a:p>
          <a:p>
            <a:pPr algn="r" eaLnBrk="1" hangingPunct="1">
              <a:lnSpc>
                <a:spcPct val="90000"/>
              </a:lnSpc>
            </a:pPr>
            <a:r>
              <a:rPr lang="en-US" altLang="en-US">
                <a:cs typeface="Times New Roman" panose="02020603050405020304" pitchFamily="18" charset="0"/>
              </a:rPr>
              <a:t>12/2008</a:t>
            </a:r>
          </a:p>
        </p:txBody>
      </p:sp>
    </p:spTree>
    <p:extLst>
      <p:ext uri="{BB962C8B-B14F-4D97-AF65-F5344CB8AC3E}">
        <p14:creationId xmlns:p14="http://schemas.microsoft.com/office/powerpoint/2010/main" val="132210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359FC09A-C184-40F9-80DF-6EF547A3900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9571" name="Rectangle 2"/>
          <p:cNvSpPr>
            <a:spLocks noGrp="1" noRot="1" noChangeAspect="1" noChangeArrowheads="1" noTextEdit="1"/>
          </p:cNvSpPr>
          <p:nvPr>
            <p:ph type="sldImg"/>
          </p:nvPr>
        </p:nvSpPr>
        <p:spPr>
          <a:xfrm>
            <a:off x="1260475" y="571500"/>
            <a:ext cx="4795838" cy="3597275"/>
          </a:xfrm>
          <a:ln/>
        </p:spPr>
      </p:sp>
      <p:sp>
        <p:nvSpPr>
          <p:cNvPr id="109572" name="Rectangle 3"/>
          <p:cNvSpPr>
            <a:spLocks noGrp="1" noChangeArrowheads="1"/>
          </p:cNvSpPr>
          <p:nvPr>
            <p:ph type="body" idx="1"/>
          </p:nvPr>
        </p:nvSpPr>
        <p:spPr>
          <a:xfrm>
            <a:off x="668338" y="4635500"/>
            <a:ext cx="6156325" cy="45545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Bef>
                <a:spcPct val="0"/>
              </a:spcBef>
              <a:spcAft>
                <a:spcPts val="1200"/>
              </a:spcAft>
            </a:pPr>
            <a:r>
              <a:rPr lang="en-US" altLang="en-US" sz="1100">
                <a:cs typeface="Arial" panose="020B0604020202020204" pitchFamily="34" charset="0"/>
              </a:rPr>
              <a:t>Hyperglycemia is a term that refers to high blood glucose level in the blood.  </a:t>
            </a:r>
          </a:p>
          <a:p>
            <a:pPr eaLnBrk="1" hangingPunct="1">
              <a:spcBef>
                <a:spcPct val="0"/>
              </a:spcBef>
              <a:spcAft>
                <a:spcPts val="1200"/>
              </a:spcAft>
            </a:pPr>
            <a:r>
              <a:rPr lang="en-US" altLang="en-US" sz="1100">
                <a:cs typeface="Arial" panose="020B0604020202020204" pitchFamily="34" charset="0"/>
              </a:rPr>
              <a:t>Yet the irony is that with all the glucose floating around in the blood the body cells are actually starving because glucose cannot get in. </a:t>
            </a:r>
            <a:endParaRPr lang="en-US" altLang="en-US" sz="1100" b="1">
              <a:cs typeface="Arial" panose="020B0604020202020204" pitchFamily="34" charset="0"/>
            </a:endParaRPr>
          </a:p>
          <a:p>
            <a:pPr eaLnBrk="1" hangingPunct="1">
              <a:spcBef>
                <a:spcPct val="0"/>
              </a:spcBef>
              <a:spcAft>
                <a:spcPts val="1200"/>
              </a:spcAft>
            </a:pPr>
            <a:r>
              <a:rPr lang="en-US" altLang="en-US" sz="1100" b="1">
                <a:cs typeface="Arial" panose="020B0604020202020204" pitchFamily="34" charset="0"/>
              </a:rPr>
              <a:t>An isolated high blood glucose reading is cause for concern, but not alarm. </a:t>
            </a:r>
            <a:r>
              <a:rPr lang="en-US" altLang="en-US" sz="1100">
                <a:cs typeface="Arial" panose="020B0604020202020204" pitchFamily="34" charset="0"/>
              </a:rPr>
              <a:t>For example, blood glucose is expected to be somewhat higher following a meal or snack, but it should also drop once insulin starts to work.  However, it is also important to note that hyperglycemia can occur more rapidly in students with insulin pumps if a pump malfunctions or delivers less insulin.   Illness or infection can also contribute to a more rapid escalation of hyperglycemia. </a:t>
            </a:r>
            <a:r>
              <a:rPr lang="en-US" altLang="en-US" sz="1100" b="1">
                <a:cs typeface="Arial" panose="020B0604020202020204" pitchFamily="34" charset="0"/>
              </a:rPr>
              <a:t>Hyperglycemia becomes an increasing concern</a:t>
            </a:r>
            <a:r>
              <a:rPr lang="en-US" altLang="en-US" sz="1100">
                <a:cs typeface="Arial" panose="020B0604020202020204" pitchFamily="34" charset="0"/>
              </a:rPr>
              <a:t> when several consecutive readings have been high, or when accompanied by vomiting. </a:t>
            </a:r>
          </a:p>
          <a:p>
            <a:pPr eaLnBrk="1" hangingPunct="1">
              <a:spcBef>
                <a:spcPct val="0"/>
              </a:spcBef>
              <a:spcAft>
                <a:spcPts val="1200"/>
              </a:spcAft>
            </a:pPr>
            <a:r>
              <a:rPr lang="en-US" altLang="en-US" sz="1100">
                <a:cs typeface="Arial" panose="020B0604020202020204" pitchFamily="34" charset="0"/>
              </a:rPr>
              <a:t>As hyperglycemia progresses, the student may be nauseous or be dehydrated and listless – often it looks flu-like.   Any student with diabetes who presents with flu-like symptoms should immediately perform a blood glucose check, contact the school nurse and/or parent/guardian as directed by the student’s DMMP.</a:t>
            </a:r>
          </a:p>
          <a:p>
            <a:pPr eaLnBrk="1" hangingPunct="1">
              <a:spcBef>
                <a:spcPct val="0"/>
              </a:spcBef>
              <a:spcAft>
                <a:spcPts val="1200"/>
              </a:spcAft>
            </a:pPr>
            <a:r>
              <a:rPr lang="en-US" altLang="en-US" sz="1100">
                <a:cs typeface="Arial" panose="020B0604020202020204" pitchFamily="34" charset="0"/>
              </a:rPr>
              <a:t>Hyperglycemia most often does not appear to be as dramatic as does low blood glucose – so it is perceived as less threatening.  Yet untreated, high blood glucose presents a much greater threat, especially for those students who are dependent on insulin.</a:t>
            </a:r>
            <a:r>
              <a:rPr lang="en-US" altLang="en-US" sz="1100" b="1">
                <a:cs typeface="Arial" panose="020B0604020202020204" pitchFamily="34" charset="0"/>
              </a:rPr>
              <a:t> </a:t>
            </a:r>
            <a:endParaRPr lang="en-US" altLang="en-US" sz="1100">
              <a:cs typeface="Arial" panose="020B0604020202020204" pitchFamily="34" charset="0"/>
            </a:endParaRPr>
          </a:p>
          <a:p>
            <a:pPr eaLnBrk="1" hangingPunct="1">
              <a:spcBef>
                <a:spcPct val="0"/>
              </a:spcBef>
              <a:spcAft>
                <a:spcPts val="1200"/>
              </a:spcAft>
            </a:pPr>
            <a:r>
              <a:rPr lang="en-US" altLang="en-US" sz="1100">
                <a:cs typeface="Arial" panose="020B0604020202020204" pitchFamily="34" charset="0"/>
              </a:rPr>
              <a:t>If there is not enough insulin for any reason - pump malfunction, failure to take insulin or insulin not working effectively - there maybe a breakdown in fat, causing ketones to form, ketones may build up in the blood and may result in diabetic ketoacidosis (DKA). Fortunately, the onset of hyperglycemia and progression to DKA is usually pretty slow. </a:t>
            </a:r>
            <a:endParaRPr lang="en-US" altLang="en-US" sz="1100" b="1">
              <a:cs typeface="Arial" panose="020B0604020202020204" pitchFamily="34" charset="0"/>
            </a:endParaRPr>
          </a:p>
          <a:p>
            <a:pPr eaLnBrk="1" hangingPunct="1">
              <a:spcBef>
                <a:spcPct val="0"/>
              </a:spcBef>
              <a:spcAft>
                <a:spcPts val="1200"/>
              </a:spcAft>
            </a:pPr>
            <a:r>
              <a:rPr lang="en-US" altLang="en-US" sz="1100">
                <a:cs typeface="Arial" panose="020B0604020202020204" pitchFamily="34" charset="0"/>
              </a:rPr>
              <a:t>The student’s DMMP should determine precisely what actions should be taken at each level of severity of hyperglycemia.</a:t>
            </a:r>
          </a:p>
          <a:p>
            <a:pPr eaLnBrk="1" hangingPunct="1">
              <a:spcBef>
                <a:spcPts val="625"/>
              </a:spcBef>
            </a:pPr>
            <a:endParaRPr lang="en-US" altLang="en-US" sz="1100">
              <a:cs typeface="Arial" panose="020B0604020202020204" pitchFamily="34" charset="0"/>
            </a:endParaRPr>
          </a:p>
        </p:txBody>
      </p:sp>
    </p:spTree>
    <p:extLst>
      <p:ext uri="{BB962C8B-B14F-4D97-AF65-F5344CB8AC3E}">
        <p14:creationId xmlns:p14="http://schemas.microsoft.com/office/powerpoint/2010/main" val="116908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58290C6D-3FCC-46CA-AACF-8621AFA98D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1619" name="Rectangle 2"/>
          <p:cNvSpPr>
            <a:spLocks noGrp="1" noRot="1" noChangeAspect="1" noChangeArrowheads="1" noTextEdit="1"/>
          </p:cNvSpPr>
          <p:nvPr>
            <p:ph type="sldImg"/>
          </p:nvPr>
        </p:nvSpPr>
        <p:spPr>
          <a:xfrm>
            <a:off x="1260475" y="406400"/>
            <a:ext cx="4795838" cy="3597275"/>
          </a:xfrm>
          <a:ln/>
        </p:spPr>
      </p:sp>
      <p:sp>
        <p:nvSpPr>
          <p:cNvPr id="111620" name="Rectangle 3"/>
          <p:cNvSpPr>
            <a:spLocks noGrp="1" noChangeArrowheads="1"/>
          </p:cNvSpPr>
          <p:nvPr>
            <p:ph type="body" idx="1"/>
          </p:nvPr>
        </p:nvSpPr>
        <p:spPr>
          <a:xfrm>
            <a:off x="1231900" y="4365625"/>
            <a:ext cx="4970463" cy="4826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Bef>
                <a:spcPct val="0"/>
              </a:spcBef>
              <a:tabLst>
                <a:tab pos="2854325" algn="l"/>
              </a:tabLst>
            </a:pPr>
            <a:r>
              <a:rPr lang="en-US" altLang="en-US" sz="1100">
                <a:cs typeface="Arial" panose="020B0604020202020204" pitchFamily="34" charset="0"/>
              </a:rPr>
              <a:t>The onset of severe hyperglycemia and progression to DKA is usually pretty slow.  As a result, the recognition and treatment of mild hyperglycemia is vitally important.</a:t>
            </a:r>
          </a:p>
          <a:p>
            <a:pPr eaLnBrk="1" hangingPunct="1">
              <a:spcBef>
                <a:spcPct val="0"/>
              </a:spcBef>
              <a:tabLst>
                <a:tab pos="2854325" algn="l"/>
              </a:tabLst>
            </a:pPr>
            <a:endParaRPr lang="en-US" altLang="en-US" sz="1100">
              <a:cs typeface="Arial" panose="020B0604020202020204" pitchFamily="34" charset="0"/>
            </a:endParaRPr>
          </a:p>
          <a:p>
            <a:pPr eaLnBrk="1" hangingPunct="1">
              <a:spcBef>
                <a:spcPct val="0"/>
              </a:spcBef>
              <a:tabLst>
                <a:tab pos="2854325" algn="l"/>
              </a:tabLst>
            </a:pPr>
            <a:r>
              <a:rPr lang="en-US" altLang="en-US" sz="1100">
                <a:cs typeface="Arial" panose="020B0604020202020204" pitchFamily="34" charset="0"/>
              </a:rPr>
              <a:t>These symptoms vary somewhat from individual to individual, or from episode to episode and can include:</a:t>
            </a:r>
          </a:p>
          <a:p>
            <a:pPr lvl="1" eaLnBrk="1" hangingPunct="1">
              <a:spcBef>
                <a:spcPct val="0"/>
              </a:spcBef>
              <a:buClr>
                <a:schemeClr val="tx2"/>
              </a:buClr>
              <a:tabLst>
                <a:tab pos="2854325" algn="l"/>
              </a:tabLst>
            </a:pPr>
            <a:r>
              <a:rPr lang="en-US" altLang="en-US" sz="1100">
                <a:cs typeface="Arial" panose="020B0604020202020204" pitchFamily="34" charset="0"/>
              </a:rPr>
              <a:t>Thirst	Blurred vision	</a:t>
            </a:r>
          </a:p>
          <a:p>
            <a:pPr lvl="1" eaLnBrk="1" hangingPunct="1">
              <a:spcBef>
                <a:spcPct val="0"/>
              </a:spcBef>
              <a:buClr>
                <a:schemeClr val="tx2"/>
              </a:buClr>
              <a:tabLst>
                <a:tab pos="2854325" algn="l"/>
              </a:tabLst>
            </a:pPr>
            <a:r>
              <a:rPr lang="en-US" altLang="en-US" sz="1100">
                <a:cs typeface="Arial" panose="020B0604020202020204" pitchFamily="34" charset="0"/>
              </a:rPr>
              <a:t>Lack of concentration	Weight loss	</a:t>
            </a:r>
          </a:p>
          <a:p>
            <a:pPr lvl="1" eaLnBrk="1" hangingPunct="1">
              <a:spcBef>
                <a:spcPct val="0"/>
              </a:spcBef>
              <a:buClr>
                <a:schemeClr val="tx2"/>
              </a:buClr>
              <a:tabLst>
                <a:tab pos="2854325" algn="l"/>
              </a:tabLst>
            </a:pPr>
            <a:r>
              <a:rPr lang="en-US" altLang="en-US" sz="1100">
                <a:cs typeface="Arial" panose="020B0604020202020204" pitchFamily="34" charset="0"/>
              </a:rPr>
              <a:t>Frequent urination	Sweet, fruity breath</a:t>
            </a:r>
          </a:p>
          <a:p>
            <a:pPr lvl="1" eaLnBrk="1" hangingPunct="1">
              <a:spcBef>
                <a:spcPct val="0"/>
              </a:spcBef>
              <a:buClr>
                <a:schemeClr val="tx2"/>
              </a:buClr>
              <a:tabLst>
                <a:tab pos="2854325" algn="l"/>
              </a:tabLst>
            </a:pPr>
            <a:r>
              <a:rPr lang="en-US" altLang="en-US" sz="1100">
                <a:cs typeface="Arial" panose="020B0604020202020204" pitchFamily="34" charset="0"/>
              </a:rPr>
              <a:t>Fatigue/sleepiness	Stomach pains</a:t>
            </a:r>
          </a:p>
          <a:p>
            <a:pPr lvl="1" eaLnBrk="1" hangingPunct="1">
              <a:spcBef>
                <a:spcPct val="0"/>
              </a:spcBef>
              <a:buClr>
                <a:schemeClr val="tx2"/>
              </a:buClr>
              <a:tabLst>
                <a:tab pos="2854325" algn="l"/>
              </a:tabLst>
            </a:pPr>
            <a:r>
              <a:rPr lang="en-US" altLang="en-US" sz="1100">
                <a:cs typeface="Arial" panose="020B0604020202020204" pitchFamily="34" charset="0"/>
              </a:rPr>
              <a:t>Increased hunger	Flushing of skin</a:t>
            </a:r>
          </a:p>
          <a:p>
            <a:pPr eaLnBrk="1" hangingPunct="1">
              <a:spcBef>
                <a:spcPct val="0"/>
              </a:spcBef>
              <a:tabLst>
                <a:tab pos="2854325" algn="l"/>
              </a:tabLst>
            </a:pPr>
            <a:endParaRPr lang="en-US" altLang="en-US" sz="1100">
              <a:cs typeface="Arial" panose="020B0604020202020204" pitchFamily="34" charset="0"/>
            </a:endParaRPr>
          </a:p>
          <a:p>
            <a:pPr eaLnBrk="1" hangingPunct="1">
              <a:spcBef>
                <a:spcPct val="0"/>
              </a:spcBef>
              <a:tabLst>
                <a:tab pos="2854325" algn="l"/>
              </a:tabLst>
            </a:pPr>
            <a:r>
              <a:rPr lang="en-US" altLang="en-US" sz="1100">
                <a:cs typeface="Arial" panose="020B0604020202020204" pitchFamily="34" charset="0"/>
              </a:rPr>
              <a:t>The following symptoms indicate that hyperglycemia has escalated.</a:t>
            </a:r>
          </a:p>
          <a:p>
            <a:pPr eaLnBrk="1" hangingPunct="1">
              <a:spcBef>
                <a:spcPct val="0"/>
              </a:spcBef>
              <a:tabLst>
                <a:tab pos="2854325" algn="l"/>
              </a:tabLst>
            </a:pPr>
            <a:r>
              <a:rPr lang="en-US" altLang="en-US" sz="1100">
                <a:cs typeface="Arial" panose="020B0604020202020204" pitchFamily="34" charset="0"/>
              </a:rPr>
              <a:t>   Mild symptoms plus:</a:t>
            </a:r>
          </a:p>
          <a:p>
            <a:pPr lvl="1" eaLnBrk="1" hangingPunct="1">
              <a:spcBef>
                <a:spcPct val="0"/>
              </a:spcBef>
              <a:tabLst>
                <a:tab pos="2854325" algn="l"/>
              </a:tabLst>
            </a:pPr>
            <a:r>
              <a:rPr lang="en-US" altLang="en-US" sz="1100">
                <a:cs typeface="Arial" panose="020B0604020202020204" pitchFamily="34" charset="0"/>
              </a:rPr>
              <a:t>Dry mouth</a:t>
            </a:r>
          </a:p>
          <a:p>
            <a:pPr lvl="1" eaLnBrk="1" hangingPunct="1">
              <a:spcBef>
                <a:spcPct val="0"/>
              </a:spcBef>
              <a:tabLst>
                <a:tab pos="2854325" algn="l"/>
              </a:tabLst>
            </a:pPr>
            <a:r>
              <a:rPr lang="en-US" altLang="en-US" sz="1100">
                <a:cs typeface="Arial" panose="020B0604020202020204" pitchFamily="34" charset="0"/>
              </a:rPr>
              <a:t>Nausea</a:t>
            </a:r>
          </a:p>
          <a:p>
            <a:pPr lvl="1" eaLnBrk="1" hangingPunct="1">
              <a:spcBef>
                <a:spcPct val="0"/>
              </a:spcBef>
              <a:tabLst>
                <a:tab pos="2854325" algn="l"/>
              </a:tabLst>
            </a:pPr>
            <a:r>
              <a:rPr lang="en-US" altLang="en-US" sz="1100">
                <a:cs typeface="Arial" panose="020B0604020202020204" pitchFamily="34" charset="0"/>
              </a:rPr>
              <a:t>Vomiting</a:t>
            </a:r>
          </a:p>
          <a:p>
            <a:pPr lvl="1" eaLnBrk="1" hangingPunct="1">
              <a:spcBef>
                <a:spcPct val="0"/>
              </a:spcBef>
              <a:tabLst>
                <a:tab pos="2854325" algn="l"/>
              </a:tabLst>
            </a:pPr>
            <a:r>
              <a:rPr lang="en-US" altLang="en-US" sz="1100">
                <a:cs typeface="Arial" panose="020B0604020202020204" pitchFamily="34" charset="0"/>
              </a:rPr>
              <a:t>Stomach cramps</a:t>
            </a:r>
          </a:p>
          <a:p>
            <a:pPr lvl="1" eaLnBrk="1" hangingPunct="1">
              <a:spcBef>
                <a:spcPct val="0"/>
              </a:spcBef>
              <a:tabLst>
                <a:tab pos="2854325" algn="l"/>
              </a:tabLst>
            </a:pPr>
            <a:r>
              <a:rPr lang="en-US" altLang="en-US" sz="1100">
                <a:cs typeface="Arial" panose="020B0604020202020204" pitchFamily="34" charset="0"/>
              </a:rPr>
              <a:t>Sweet, fruity breath</a:t>
            </a:r>
          </a:p>
          <a:p>
            <a:pPr lvl="1" eaLnBrk="1" hangingPunct="1">
              <a:spcBef>
                <a:spcPct val="0"/>
              </a:spcBef>
              <a:tabLst>
                <a:tab pos="2854325" algn="l"/>
              </a:tabLst>
            </a:pPr>
            <a:endParaRPr lang="en-US" altLang="en-US" sz="1100">
              <a:cs typeface="Arial" panose="020B0604020202020204" pitchFamily="34" charset="0"/>
            </a:endParaRPr>
          </a:p>
          <a:p>
            <a:pPr eaLnBrk="1" hangingPunct="1">
              <a:spcBef>
                <a:spcPct val="0"/>
              </a:spcBef>
              <a:tabLst>
                <a:tab pos="2854325" algn="l"/>
              </a:tabLst>
            </a:pPr>
            <a:r>
              <a:rPr lang="en-US" altLang="en-US" sz="1100">
                <a:cs typeface="Arial" panose="020B0604020202020204" pitchFamily="34" charset="0"/>
              </a:rPr>
              <a:t>This last group of symptoms indicate severe hyperglycemia, and probable ketoacidosis.</a:t>
            </a:r>
          </a:p>
          <a:p>
            <a:pPr eaLnBrk="1" hangingPunct="1">
              <a:spcBef>
                <a:spcPct val="0"/>
              </a:spcBef>
              <a:tabLst>
                <a:tab pos="2854325" algn="l"/>
              </a:tabLst>
            </a:pPr>
            <a:r>
              <a:rPr lang="en-US" altLang="en-US" sz="1100">
                <a:cs typeface="Arial" panose="020B0604020202020204" pitchFamily="34" charset="0"/>
              </a:rPr>
              <a:t>    Mild and moderate symptoms plus:</a:t>
            </a:r>
          </a:p>
          <a:p>
            <a:pPr lvl="1" eaLnBrk="1" hangingPunct="1">
              <a:spcBef>
                <a:spcPct val="0"/>
              </a:spcBef>
              <a:buClr>
                <a:schemeClr val="tx2"/>
              </a:buClr>
              <a:tabLst>
                <a:tab pos="2854325" algn="l"/>
              </a:tabLst>
            </a:pPr>
            <a:r>
              <a:rPr lang="en-US" altLang="en-US" sz="1100">
                <a:cs typeface="Arial" panose="020B0604020202020204" pitchFamily="34" charset="0"/>
              </a:rPr>
              <a:t>Labored breathing</a:t>
            </a:r>
          </a:p>
          <a:p>
            <a:pPr lvl="1" eaLnBrk="1" hangingPunct="1">
              <a:spcBef>
                <a:spcPct val="0"/>
              </a:spcBef>
              <a:buClr>
                <a:schemeClr val="tx2"/>
              </a:buClr>
              <a:tabLst>
                <a:tab pos="2854325" algn="l"/>
              </a:tabLst>
            </a:pPr>
            <a:r>
              <a:rPr lang="en-US" altLang="en-US" sz="1100">
                <a:cs typeface="Arial" panose="020B0604020202020204" pitchFamily="34" charset="0"/>
              </a:rPr>
              <a:t>Profound weakness</a:t>
            </a:r>
          </a:p>
          <a:p>
            <a:pPr lvl="1" eaLnBrk="1" hangingPunct="1">
              <a:spcBef>
                <a:spcPct val="0"/>
              </a:spcBef>
              <a:buClr>
                <a:schemeClr val="tx2"/>
              </a:buClr>
              <a:tabLst>
                <a:tab pos="2854325" algn="l"/>
              </a:tabLst>
            </a:pPr>
            <a:r>
              <a:rPr lang="en-US" altLang="en-US" sz="1100">
                <a:cs typeface="Arial" panose="020B0604020202020204" pitchFamily="34" charset="0"/>
              </a:rPr>
              <a:t>Confusion</a:t>
            </a:r>
          </a:p>
          <a:p>
            <a:pPr lvl="1" eaLnBrk="1" hangingPunct="1">
              <a:spcBef>
                <a:spcPct val="0"/>
              </a:spcBef>
              <a:buClr>
                <a:schemeClr val="tx2"/>
              </a:buClr>
              <a:tabLst>
                <a:tab pos="2854325" algn="l"/>
              </a:tabLst>
            </a:pPr>
            <a:r>
              <a:rPr lang="en-US" altLang="en-US" sz="1100">
                <a:cs typeface="Arial" panose="020B0604020202020204" pitchFamily="34" charset="0"/>
              </a:rPr>
              <a:t>Unconscious</a:t>
            </a:r>
          </a:p>
          <a:p>
            <a:pPr eaLnBrk="1" hangingPunct="1">
              <a:tabLst>
                <a:tab pos="2854325" algn="l"/>
              </a:tabLst>
            </a:pPr>
            <a:r>
              <a:rPr lang="en-US" altLang="en-US" sz="1100" b="1" i="1">
                <a:cs typeface="Arial" panose="020B0604020202020204" pitchFamily="34" charset="0"/>
              </a:rPr>
              <a:t>The important thing to remember is that intervention at any of these levels will prevent progression to more severe symptoms.</a:t>
            </a:r>
            <a:r>
              <a:rPr lang="en-US" altLang="en-US" b="1">
                <a:solidFill>
                  <a:schemeClr val="tx2"/>
                </a:solidFill>
                <a:cs typeface="Arial" panose="020B0604020202020204" pitchFamily="34" charset="0"/>
              </a:rPr>
              <a:t>	</a:t>
            </a:r>
          </a:p>
        </p:txBody>
      </p:sp>
    </p:spTree>
    <p:extLst>
      <p:ext uri="{BB962C8B-B14F-4D97-AF65-F5344CB8AC3E}">
        <p14:creationId xmlns:p14="http://schemas.microsoft.com/office/powerpoint/2010/main" val="222828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A1D1FB66-5BBF-44A7-9FC3-70C41859387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1136650" y="4564063"/>
            <a:ext cx="504190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n-US" altLang="en-US" b="1"/>
          </a:p>
          <a:p>
            <a:pPr eaLnBrk="1" hangingPunct="1"/>
            <a:r>
              <a:rPr lang="en-US" altLang="en-US"/>
              <a:t>Diabetes is a chronic disease in which the body does not make or properly </a:t>
            </a:r>
          </a:p>
          <a:p>
            <a:pPr eaLnBrk="1" hangingPunct="1"/>
            <a:r>
              <a:rPr lang="en-US" altLang="en-US"/>
              <a:t>use insulin, a hormone that is needed to convert sugar, starches, and other </a:t>
            </a:r>
          </a:p>
          <a:p>
            <a:pPr eaLnBrk="1" hangingPunct="1"/>
            <a:r>
              <a:rPr lang="en-US" altLang="en-US"/>
              <a:t>food into energy by moving glucose from blood into the cells.</a:t>
            </a:r>
          </a:p>
          <a:p>
            <a:pPr eaLnBrk="1" hangingPunct="1"/>
            <a:endParaRPr lang="en-US" altLang="en-US"/>
          </a:p>
          <a:p>
            <a:pPr eaLnBrk="1" hangingPunct="1"/>
            <a:r>
              <a:rPr lang="en-US" altLang="en-US"/>
              <a:t>People with diabetes have increased blood glucose (sugar) levels for one or </a:t>
            </a:r>
          </a:p>
          <a:p>
            <a:pPr eaLnBrk="1" hangingPunct="1"/>
            <a:r>
              <a:rPr lang="en-US" altLang="en-US"/>
              <a:t>more of the following three reasons:  Either</a:t>
            </a:r>
          </a:p>
          <a:p>
            <a:pPr lvl="1" indent="-228600" eaLnBrk="1" hangingPunct="1">
              <a:buFontTx/>
              <a:buAutoNum type="arabicPeriod"/>
            </a:pPr>
            <a:r>
              <a:rPr lang="en-US" altLang="en-US"/>
              <a:t> Little or no insulin is being produced,</a:t>
            </a:r>
          </a:p>
          <a:p>
            <a:pPr lvl="1" indent="-228600" eaLnBrk="1" hangingPunct="1">
              <a:buFontTx/>
              <a:buAutoNum type="arabicPeriod"/>
            </a:pPr>
            <a:r>
              <a:rPr lang="en-US" altLang="en-US"/>
              <a:t> Insulin production is insufficient, and/or</a:t>
            </a:r>
          </a:p>
          <a:p>
            <a:pPr lvl="1" indent="-228600" eaLnBrk="1" hangingPunct="1">
              <a:buFontTx/>
              <a:buAutoNum type="arabicPeriod"/>
            </a:pPr>
            <a:r>
              <a:rPr lang="en-US" altLang="en-US"/>
              <a:t> The body is resistant to the effects of insulin.</a:t>
            </a:r>
          </a:p>
          <a:p>
            <a:pPr eaLnBrk="1" hangingPunct="1"/>
            <a:endParaRPr lang="en-US" altLang="en-US"/>
          </a:p>
          <a:p>
            <a:pPr eaLnBrk="1" hangingPunct="1"/>
            <a:r>
              <a:rPr lang="en-US" altLang="en-US"/>
              <a:t>As a result, high levels of glucose build up in the blood, and spill into the </a:t>
            </a:r>
          </a:p>
          <a:p>
            <a:pPr eaLnBrk="1" hangingPunct="1"/>
            <a:r>
              <a:rPr lang="en-US" altLang="en-US"/>
              <a:t>urine and out of the body. The body loses its main source of fuel and cells </a:t>
            </a:r>
          </a:p>
          <a:p>
            <a:pPr eaLnBrk="1" hangingPunct="1"/>
            <a:r>
              <a:rPr lang="en-US" altLang="en-US"/>
              <a:t>are deprived of glucose, a needed source of energy.  High blood glucose </a:t>
            </a:r>
          </a:p>
          <a:p>
            <a:pPr eaLnBrk="1" hangingPunct="1"/>
            <a:r>
              <a:rPr lang="en-US" altLang="en-US"/>
              <a:t>levels may result in short and long term complications over time.</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943902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DECDD0BA-CFC8-4879-BE1A-DD00345F37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3667" name="Rectangle 2"/>
          <p:cNvSpPr>
            <a:spLocks noGrp="1" noRot="1" noChangeAspect="1" noChangeArrowheads="1" noTextEdit="1"/>
          </p:cNvSpPr>
          <p:nvPr>
            <p:ph type="sldImg"/>
          </p:nvPr>
        </p:nvSpPr>
        <p:spPr>
          <a:xfrm>
            <a:off x="1260475" y="541338"/>
            <a:ext cx="4795838" cy="3597275"/>
          </a:xfrm>
          <a:ln/>
        </p:spPr>
      </p:sp>
      <p:sp>
        <p:nvSpPr>
          <p:cNvPr id="113668" name="Rectangle 3"/>
          <p:cNvSpPr>
            <a:spLocks noGrp="1" noChangeArrowheads="1"/>
          </p:cNvSpPr>
          <p:nvPr>
            <p:ph type="body" idx="1"/>
          </p:nvPr>
        </p:nvSpPr>
        <p:spPr>
          <a:xfrm>
            <a:off x="1244600" y="4664075"/>
            <a:ext cx="4835525" cy="4473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lnSpc>
                <a:spcPct val="90000"/>
              </a:lnSpc>
            </a:pPr>
            <a:r>
              <a:rPr lang="en-US" altLang="en-US">
                <a:cs typeface="Arial" panose="020B0604020202020204" pitchFamily="34" charset="0"/>
              </a:rPr>
              <a:t>To prevent progression, action needs to be taken at the first signs of hyperglycemia, in accordance with the student’s DMMP. </a:t>
            </a:r>
          </a:p>
          <a:p>
            <a:pPr eaLnBrk="1" hangingPunct="1">
              <a:lnSpc>
                <a:spcPct val="90000"/>
              </a:lnSpc>
            </a:pPr>
            <a:endParaRPr lang="en-US" altLang="en-US">
              <a:cs typeface="Arial" panose="020B0604020202020204" pitchFamily="34" charset="0"/>
            </a:endParaRPr>
          </a:p>
          <a:p>
            <a:pPr eaLnBrk="1" hangingPunct="1">
              <a:lnSpc>
                <a:spcPct val="90000"/>
              </a:lnSpc>
            </a:pPr>
            <a:r>
              <a:rPr lang="en-US" altLang="en-US">
                <a:cs typeface="Arial" panose="020B0604020202020204" pitchFamily="34" charset="0"/>
              </a:rPr>
              <a:t>The goal in the treatment of hyperglycemia is to lower the blood glucose level to within a student’s target range.</a:t>
            </a:r>
          </a:p>
          <a:p>
            <a:pPr eaLnBrk="1" hangingPunct="1">
              <a:lnSpc>
                <a:spcPct val="90000"/>
              </a:lnSpc>
            </a:pPr>
            <a:endParaRPr lang="en-US" altLang="en-US">
              <a:cs typeface="Arial" panose="020B0604020202020204" pitchFamily="34" charset="0"/>
            </a:endParaRPr>
          </a:p>
          <a:p>
            <a:pPr eaLnBrk="1" hangingPunct="1">
              <a:lnSpc>
                <a:spcPct val="90000"/>
              </a:lnSpc>
            </a:pPr>
            <a:r>
              <a:rPr lang="en-US" altLang="en-US">
                <a:cs typeface="Arial" panose="020B0604020202020204" pitchFamily="34" charset="0"/>
              </a:rPr>
              <a:t>Always follow the individual student’s DMMP. </a:t>
            </a:r>
          </a:p>
          <a:p>
            <a:pPr eaLnBrk="1" hangingPunct="1">
              <a:lnSpc>
                <a:spcPct val="90000"/>
              </a:lnSpc>
            </a:pPr>
            <a:endParaRPr lang="en-US" altLang="en-US">
              <a:cs typeface="Arial" panose="020B0604020202020204" pitchFamily="34" charset="0"/>
            </a:endParaRPr>
          </a:p>
          <a:p>
            <a:pPr eaLnBrk="1" hangingPunct="1">
              <a:lnSpc>
                <a:spcPct val="90000"/>
              </a:lnSpc>
            </a:pPr>
            <a:r>
              <a:rPr lang="en-US" altLang="en-US">
                <a:cs typeface="Arial" panose="020B0604020202020204" pitchFamily="34" charset="0"/>
              </a:rPr>
              <a:t>Generally, the action steps for hyperglycemia are:</a:t>
            </a:r>
          </a:p>
          <a:p>
            <a:pPr lvl="1" indent="-236538" eaLnBrk="1" hangingPunct="1">
              <a:lnSpc>
                <a:spcPct val="90000"/>
              </a:lnSpc>
              <a:spcBef>
                <a:spcPct val="50000"/>
              </a:spcBef>
              <a:buFontTx/>
              <a:buChar char="•"/>
            </a:pPr>
            <a:r>
              <a:rPr lang="en-US" altLang="en-US">
                <a:cs typeface="Arial" panose="020B0604020202020204" pitchFamily="34" charset="0"/>
              </a:rPr>
              <a:t>First of all, verify status with a blood glucose check as specified in the DMMP.</a:t>
            </a:r>
          </a:p>
          <a:p>
            <a:pPr lvl="1" indent="-236538" eaLnBrk="1" hangingPunct="1">
              <a:lnSpc>
                <a:spcPct val="90000"/>
              </a:lnSpc>
              <a:spcBef>
                <a:spcPct val="50000"/>
              </a:spcBef>
              <a:buFontTx/>
              <a:buChar char="•"/>
            </a:pPr>
            <a:r>
              <a:rPr lang="en-US" altLang="en-US">
                <a:cs typeface="Arial" panose="020B0604020202020204" pitchFamily="34" charset="0"/>
              </a:rPr>
              <a:t>Secondly, check ketones as specified in the DMMP.</a:t>
            </a:r>
          </a:p>
          <a:p>
            <a:pPr lvl="1" indent="-236538" eaLnBrk="1" hangingPunct="1">
              <a:lnSpc>
                <a:spcPct val="90000"/>
              </a:lnSpc>
              <a:spcBef>
                <a:spcPct val="50000"/>
              </a:spcBef>
              <a:buFontTx/>
              <a:buChar char="•"/>
            </a:pPr>
            <a:r>
              <a:rPr lang="en-US" altLang="en-US">
                <a:cs typeface="Arial" panose="020B0604020202020204" pitchFamily="34" charset="0"/>
              </a:rPr>
              <a:t>Allow free use of bathroom and access to water</a:t>
            </a:r>
          </a:p>
          <a:p>
            <a:pPr lvl="1" indent="-236538" eaLnBrk="1" hangingPunct="1">
              <a:lnSpc>
                <a:spcPct val="90000"/>
              </a:lnSpc>
              <a:spcBef>
                <a:spcPct val="50000"/>
              </a:spcBef>
              <a:buFontTx/>
              <a:buChar char="•"/>
            </a:pPr>
            <a:r>
              <a:rPr lang="en-US" altLang="en-US">
                <a:cs typeface="Arial" panose="020B0604020202020204" pitchFamily="34" charset="0"/>
              </a:rPr>
              <a:t>Administer insulin as specified in the DMMP.</a:t>
            </a:r>
          </a:p>
          <a:p>
            <a:pPr lvl="1" indent="-236538" eaLnBrk="1" hangingPunct="1">
              <a:lnSpc>
                <a:spcPct val="90000"/>
              </a:lnSpc>
              <a:spcBef>
                <a:spcPct val="50000"/>
              </a:spcBef>
              <a:buFontTx/>
              <a:buChar char="•"/>
            </a:pPr>
            <a:r>
              <a:rPr lang="en-US" altLang="en-US">
                <a:cs typeface="Arial" panose="020B0604020202020204" pitchFamily="34" charset="0"/>
              </a:rPr>
              <a:t>Recheck blood glucose per DMMP.</a:t>
            </a:r>
          </a:p>
          <a:p>
            <a:pPr lvl="1" indent="-236538" eaLnBrk="1" hangingPunct="1">
              <a:lnSpc>
                <a:spcPct val="90000"/>
              </a:lnSpc>
              <a:spcBef>
                <a:spcPct val="50000"/>
              </a:spcBef>
              <a:buFontTx/>
              <a:buChar char="•"/>
            </a:pPr>
            <a:r>
              <a:rPr lang="en-US" altLang="en-US">
                <a:cs typeface="Arial" panose="020B0604020202020204" pitchFamily="34" charset="0"/>
              </a:rPr>
              <a:t>The parent/guardian should be notified immediately when the conditions for contact are present as specified in the DMMP.</a:t>
            </a:r>
          </a:p>
          <a:p>
            <a:pPr lvl="1" indent="-236538" eaLnBrk="1" hangingPunct="1">
              <a:lnSpc>
                <a:spcPct val="90000"/>
              </a:lnSpc>
              <a:spcBef>
                <a:spcPct val="50000"/>
              </a:spcBef>
              <a:buFontTx/>
              <a:buChar char="•"/>
            </a:pPr>
            <a:r>
              <a:rPr lang="en-US" altLang="en-US">
                <a:cs typeface="Arial" panose="020B0604020202020204" pitchFamily="34" charset="0"/>
              </a:rPr>
              <a:t>Note patterns and need for bathroom or water access and communicate with student, school nurse or parent/guardian as specified in DMMP. </a:t>
            </a:r>
          </a:p>
        </p:txBody>
      </p:sp>
    </p:spTree>
    <p:extLst>
      <p:ext uri="{BB962C8B-B14F-4D97-AF65-F5344CB8AC3E}">
        <p14:creationId xmlns:p14="http://schemas.microsoft.com/office/powerpoint/2010/main" val="2488425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D5249204-265E-4B09-8233-53E2BE5D873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
          <p:cNvSpPr>
            <a:spLocks noGrp="1" noRot="1" noChangeAspect="1" noChangeArrowheads="1" noTextEdit="1"/>
          </p:cNvSpPr>
          <p:nvPr>
            <p:ph type="sldImg"/>
          </p:nvPr>
        </p:nvSpPr>
        <p:spPr>
          <a:xfrm>
            <a:off x="1219200" y="685800"/>
            <a:ext cx="4795838" cy="3597275"/>
          </a:xfrm>
          <a:ln/>
        </p:spPr>
      </p:sp>
      <p:sp>
        <p:nvSpPr>
          <p:cNvPr id="115716" name="Rectangle 3"/>
          <p:cNvSpPr>
            <a:spLocks noGrp="1" noChangeArrowheads="1"/>
          </p:cNvSpPr>
          <p:nvPr>
            <p:ph type="body" idx="1"/>
          </p:nvPr>
        </p:nvSpPr>
        <p:spPr>
          <a:xfrm>
            <a:off x="974725" y="4557713"/>
            <a:ext cx="5365750" cy="48148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spcBef>
                <a:spcPts val="1200"/>
              </a:spcBef>
            </a:pPr>
            <a:endParaRPr lang="en-US" altLang="en-US" sz="1100"/>
          </a:p>
          <a:p>
            <a:pPr algn="r">
              <a:spcBef>
                <a:spcPts val="1200"/>
              </a:spcBef>
            </a:pPr>
            <a:r>
              <a:rPr lang="en-US" altLang="en-US" sz="1100"/>
              <a:t>12/2008</a:t>
            </a:r>
          </a:p>
        </p:txBody>
      </p:sp>
    </p:spTree>
    <p:extLst>
      <p:ext uri="{BB962C8B-B14F-4D97-AF65-F5344CB8AC3E}">
        <p14:creationId xmlns:p14="http://schemas.microsoft.com/office/powerpoint/2010/main" val="161904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93BBBE96-A280-4556-9A04-888FA80317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36538" indent="-236538"/>
            <a:r>
              <a:rPr lang="en-US" altLang="en-US" b="1"/>
              <a:t>Instructions:</a:t>
            </a:r>
            <a:endParaRPr lang="en-US" altLang="en-US"/>
          </a:p>
          <a:p>
            <a:pPr marL="236538" indent="-236538"/>
            <a:r>
              <a:rPr lang="en-US" altLang="en-US"/>
              <a:t>4.  Turn the meter on if necessary. Some meters turn on automatically when the strip is inserted.</a:t>
            </a:r>
          </a:p>
          <a:p>
            <a:pPr marL="236538" indent="-236538"/>
            <a:r>
              <a:rPr lang="en-US" altLang="en-US"/>
              <a:t>5.  Check code number that appears on meter with the code number found on the container of the test strips.  Correct meter code if codes do not match.</a:t>
            </a:r>
          </a:p>
          <a:p>
            <a:pPr marL="236538" indent="-236538"/>
            <a:r>
              <a:rPr lang="en-US" altLang="en-US"/>
              <a:t>6.  Insert a strip into the meter (some meters turn on automatically when the strip is inserted).</a:t>
            </a:r>
          </a:p>
          <a:p>
            <a:pPr marL="236538" indent="-236538">
              <a:buFontTx/>
              <a:buChar char="•"/>
            </a:pPr>
            <a:endParaRPr lang="en-US" altLang="en-US"/>
          </a:p>
        </p:txBody>
      </p:sp>
    </p:spTree>
    <p:extLst>
      <p:ext uri="{BB962C8B-B14F-4D97-AF65-F5344CB8AC3E}">
        <p14:creationId xmlns:p14="http://schemas.microsoft.com/office/powerpoint/2010/main" val="65996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368C7496-F803-40B2-822C-3BBA7868E37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74725" y="4559300"/>
            <a:ext cx="55022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tabLst>
                <a:tab pos="231775" algn="l"/>
              </a:tabLst>
            </a:pPr>
            <a:r>
              <a:rPr lang="en-US" altLang="en-US" sz="1100" b="1"/>
              <a:t>Who/what determines if the student can self check?</a:t>
            </a:r>
          </a:p>
          <a:p>
            <a:pPr>
              <a:spcBef>
                <a:spcPct val="0"/>
              </a:spcBef>
              <a:tabLst>
                <a:tab pos="231775" algn="l"/>
              </a:tabLst>
            </a:pPr>
            <a:r>
              <a:rPr lang="en-US" altLang="en-US" sz="1100"/>
              <a:t>	A determination regarding individual capacity for self-checking is jointly made by the 	student, his/her parent/guardian and his/her health care provider – all in collaboration with 	the school nurse.</a:t>
            </a:r>
          </a:p>
          <a:p>
            <a:pPr marL="347663" lvl="1" indent="-115888">
              <a:spcBef>
                <a:spcPct val="0"/>
              </a:spcBef>
              <a:tabLst>
                <a:tab pos="231775" algn="l"/>
              </a:tabLst>
            </a:pPr>
            <a:endParaRPr lang="en-US" altLang="en-US" sz="1100">
              <a:solidFill>
                <a:srgbClr val="C00000"/>
              </a:solidFill>
            </a:endParaRPr>
          </a:p>
          <a:p>
            <a:pPr marL="347663" lvl="1" indent="-115888">
              <a:spcBef>
                <a:spcPct val="0"/>
              </a:spcBef>
              <a:tabLst>
                <a:tab pos="231775" algn="l"/>
              </a:tabLst>
            </a:pPr>
            <a:endParaRPr lang="en-US" altLang="en-US" sz="1100"/>
          </a:p>
          <a:p>
            <a:pPr>
              <a:spcBef>
                <a:spcPct val="0"/>
              </a:spcBef>
              <a:tabLst>
                <a:tab pos="231775" algn="l"/>
              </a:tabLst>
            </a:pPr>
            <a:r>
              <a:rPr lang="en-US" altLang="en-US" sz="1100" b="1"/>
              <a:t>What are the advantages of checking blood glucose levels any time and any place?</a:t>
            </a:r>
            <a:endParaRPr lang="en-US" altLang="en-US" sz="1100"/>
          </a:p>
          <a:p>
            <a:pPr marL="347663" lvl="1" indent="-115888">
              <a:spcBef>
                <a:spcPts val="800"/>
              </a:spcBef>
              <a:buFontTx/>
              <a:buChar char="•"/>
              <a:tabLst>
                <a:tab pos="231775" algn="l"/>
              </a:tabLst>
            </a:pPr>
            <a:r>
              <a:rPr lang="en-US" altLang="en-US" sz="1100"/>
              <a:t>The student can achieve improved blood glucose</a:t>
            </a:r>
            <a:r>
              <a:rPr lang="en-US" altLang="en-US" sz="1100" b="1"/>
              <a:t> </a:t>
            </a:r>
            <a:r>
              <a:rPr lang="en-US" altLang="en-US" sz="1100"/>
              <a:t>control to prevent long-term complications of high blood glucose and complications of acute low blood glucose levels.</a:t>
            </a:r>
          </a:p>
          <a:p>
            <a:pPr marL="347663" lvl="1" indent="-115888">
              <a:spcBef>
                <a:spcPts val="800"/>
              </a:spcBef>
              <a:buFontTx/>
              <a:buChar char="•"/>
              <a:tabLst>
                <a:tab pos="231775" algn="l"/>
              </a:tabLst>
            </a:pPr>
            <a:r>
              <a:rPr lang="en-US" altLang="en-US" sz="1100"/>
              <a:t>It is safer for student because less time is lost between recognizing symptoms, confirming low blood glucose, and obtaining treatment with a fast-acting sugar source followed by a snack or meal.</a:t>
            </a:r>
          </a:p>
          <a:p>
            <a:pPr marL="347663" lvl="1" indent="-115888">
              <a:spcBef>
                <a:spcPts val="800"/>
              </a:spcBef>
              <a:buFontTx/>
              <a:buChar char="•"/>
              <a:tabLst>
                <a:tab pos="231775" algn="l"/>
              </a:tabLst>
            </a:pPr>
            <a:r>
              <a:rPr lang="en-US" altLang="en-US" sz="1100"/>
              <a:t>The student gains independence in diabetes management</a:t>
            </a:r>
            <a:r>
              <a:rPr lang="en-US" altLang="en-US" sz="1100" b="1"/>
              <a:t> </a:t>
            </a:r>
            <a:r>
              <a:rPr lang="en-US" altLang="en-US" sz="1100"/>
              <a:t>when the blood glucose meter is easily accessible and checks can be conducted as needed.</a:t>
            </a:r>
          </a:p>
          <a:p>
            <a:pPr marL="347663" lvl="1" indent="-115888">
              <a:spcBef>
                <a:spcPts val="800"/>
              </a:spcBef>
              <a:buFontTx/>
              <a:buChar char="•"/>
              <a:tabLst>
                <a:tab pos="231775" algn="l"/>
              </a:tabLst>
            </a:pPr>
            <a:r>
              <a:rPr lang="en-US" altLang="en-US" sz="1100"/>
              <a:t>The student experiences less stigma</a:t>
            </a:r>
            <a:r>
              <a:rPr lang="en-US" altLang="en-US" sz="1100" b="1"/>
              <a:t> </a:t>
            </a:r>
            <a:r>
              <a:rPr lang="en-US" altLang="en-US" sz="1100"/>
              <a:t>as blood glucose monitoring loses its mystery when handled as a regular occurrence.</a:t>
            </a:r>
          </a:p>
          <a:p>
            <a:pPr marL="347663" lvl="1" indent="-115888">
              <a:spcBef>
                <a:spcPts val="800"/>
              </a:spcBef>
              <a:buFontTx/>
              <a:buChar char="•"/>
              <a:tabLst>
                <a:tab pos="231775" algn="l"/>
              </a:tabLst>
            </a:pPr>
            <a:r>
              <a:rPr lang="en-US" altLang="en-US" sz="1100"/>
              <a:t>Students with diabetes who check their blood glucose levels in the classroom spend less time out of class.</a:t>
            </a:r>
          </a:p>
          <a:p>
            <a:pPr marL="347663" lvl="1" indent="-115888">
              <a:spcBef>
                <a:spcPts val="800"/>
              </a:spcBef>
              <a:buFontTx/>
              <a:buChar char="•"/>
              <a:tabLst>
                <a:tab pos="231775" algn="l"/>
              </a:tabLst>
            </a:pPr>
            <a:r>
              <a:rPr lang="en-US" altLang="en-US" sz="1100"/>
              <a:t>Self-checking blood glucose levels helps students to learn and understand decision making process</a:t>
            </a:r>
            <a:r>
              <a:rPr lang="en-US" altLang="en-US" sz="1100" b="1"/>
              <a:t> </a:t>
            </a:r>
            <a:r>
              <a:rPr lang="en-US" altLang="en-US" sz="1100"/>
              <a:t>in taking the appropriate response to a blood glucose reading result.</a:t>
            </a:r>
          </a:p>
        </p:txBody>
      </p:sp>
    </p:spTree>
    <p:extLst>
      <p:ext uri="{BB962C8B-B14F-4D97-AF65-F5344CB8AC3E}">
        <p14:creationId xmlns:p14="http://schemas.microsoft.com/office/powerpoint/2010/main" val="3764499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993E2E2C-D7A0-4C2F-BA1D-4ED52CEDEAA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80000"/>
              </a:spcBef>
            </a:pPr>
            <a:r>
              <a:rPr lang="en-US" altLang="en-US"/>
              <a:t>There are times when a student needs to check blood glucose more often than usual, including the following</a:t>
            </a:r>
          </a:p>
          <a:p>
            <a:pPr marL="347663" lvl="1" indent="-231775">
              <a:spcBef>
                <a:spcPct val="80000"/>
              </a:spcBef>
              <a:buFontTx/>
              <a:buChar char="•"/>
            </a:pPr>
            <a:r>
              <a:rPr lang="en-US" altLang="en-US"/>
              <a:t>When low or high blood glucose is suspected, either because the student feels symptomatic or the adult observes symptoms.</a:t>
            </a:r>
          </a:p>
          <a:p>
            <a:pPr marL="347663" lvl="1" indent="-231775">
              <a:spcBef>
                <a:spcPct val="80000"/>
              </a:spcBef>
              <a:buFontTx/>
              <a:buChar char="•"/>
            </a:pPr>
            <a:r>
              <a:rPr lang="en-US" altLang="en-US"/>
              <a:t>During periods of stress or illness</a:t>
            </a:r>
          </a:p>
          <a:p>
            <a:pPr marL="347663" lvl="1" indent="-231775">
              <a:spcBef>
                <a:spcPct val="80000"/>
              </a:spcBef>
              <a:buFontTx/>
              <a:buChar char="•"/>
            </a:pPr>
            <a:r>
              <a:rPr lang="en-US" altLang="en-US"/>
              <a:t>Prior to academic tests</a:t>
            </a:r>
          </a:p>
          <a:p>
            <a:pPr marL="347663" lvl="1" indent="-231775">
              <a:spcBef>
                <a:spcPct val="80000"/>
              </a:spcBef>
              <a:buFontTx/>
              <a:buChar char="•"/>
            </a:pPr>
            <a:r>
              <a:rPr lang="en-US" altLang="en-US"/>
              <a:t>When there are changes made in the management program - such as a change in medication doses, meal plan, or physical activity. </a:t>
            </a:r>
          </a:p>
          <a:p>
            <a:pPr marL="347663" lvl="1" indent="-231775">
              <a:spcBef>
                <a:spcPct val="80000"/>
              </a:spcBef>
              <a:buFontTx/>
              <a:buChar char="•"/>
            </a:pPr>
            <a:r>
              <a:rPr lang="en-US" altLang="en-US"/>
              <a:t>Early or delayed release from school (e.g. inclement weather)</a:t>
            </a:r>
          </a:p>
          <a:p>
            <a:pPr marL="347663" lvl="1" indent="-231775">
              <a:spcBef>
                <a:spcPct val="80000"/>
              </a:spcBef>
              <a:buFontTx/>
              <a:buChar char="•"/>
            </a:pPr>
            <a:r>
              <a:rPr lang="en-US" altLang="en-US"/>
              <a:t>When the CGM alarms</a:t>
            </a:r>
            <a:endParaRPr lang="en-US" altLang="en-US">
              <a:solidFill>
                <a:srgbClr val="C00000"/>
              </a:solidFill>
            </a:endParaRPr>
          </a:p>
          <a:p>
            <a:pPr>
              <a:spcBef>
                <a:spcPct val="80000"/>
              </a:spcBef>
            </a:pPr>
            <a:r>
              <a:rPr lang="en-US" altLang="en-US"/>
              <a:t>The conditions for performing non-routine blood glucose checks should be specified in the DMMP.  Generally, the student and/or parent/guardian will determine if/when additional blood glucose checks are required based on specific symptoms or concerns. </a:t>
            </a:r>
          </a:p>
          <a:p>
            <a:pPr>
              <a:spcBef>
                <a:spcPct val="80000"/>
              </a:spcBef>
            </a:pPr>
            <a:r>
              <a:rPr lang="en-US" altLang="en-US"/>
              <a:t>Teachers are encouraged to bring concerns about frequency of blood glucose checks to the attention of the school nurse, student, parent/guardian, and/or health care providers as appropriate. </a:t>
            </a:r>
          </a:p>
          <a:p>
            <a:endParaRPr lang="en-US" altLang="en-US"/>
          </a:p>
          <a:p>
            <a:r>
              <a:rPr lang="en-US" altLang="en-US"/>
              <a:t>  </a:t>
            </a:r>
          </a:p>
        </p:txBody>
      </p:sp>
    </p:spTree>
    <p:extLst>
      <p:ext uri="{BB962C8B-B14F-4D97-AF65-F5344CB8AC3E}">
        <p14:creationId xmlns:p14="http://schemas.microsoft.com/office/powerpoint/2010/main" val="738213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xfrm>
            <a:off x="974725" y="4559300"/>
            <a:ext cx="55022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t>In the past few years considerable progress has been made in the continuous monitoring of glucose levels. The steps on the screen explain the basics of how the continuous monitoring technology works:</a:t>
            </a:r>
          </a:p>
          <a:p>
            <a:r>
              <a:rPr lang="en-US" altLang="en-US"/>
              <a:t> </a:t>
            </a:r>
          </a:p>
          <a:p>
            <a:pPr marL="347663" lvl="1" indent="-231775">
              <a:buFontTx/>
              <a:buChar char="•"/>
            </a:pPr>
            <a:r>
              <a:rPr lang="en-US" altLang="en-US"/>
              <a:t>A tiny glucose-measuring device called a "sensor" is inserted just under the skin.</a:t>
            </a:r>
          </a:p>
          <a:p>
            <a:pPr marL="347663" lvl="1" indent="-231775">
              <a:buFontTx/>
              <a:buChar char="•"/>
            </a:pPr>
            <a:r>
              <a:rPr lang="en-US" altLang="en-US"/>
              <a:t>The sensor measures glucose in the tissue fluids several times a minute and sends the information to a pager-sized device.</a:t>
            </a:r>
          </a:p>
          <a:p>
            <a:pPr marL="347663" lvl="1" indent="-231775">
              <a:buFontTx/>
              <a:buChar char="•"/>
            </a:pPr>
            <a:r>
              <a:rPr lang="en-US" altLang="en-US"/>
              <a:t>The system automatically displays and records an average glucose value every five minutes for up to 3, 5, or 7 days depending on manufacturer.</a:t>
            </a:r>
          </a:p>
          <a:p>
            <a:pPr marL="347663" lvl="1" indent="-231775">
              <a:buFontTx/>
              <a:buChar char="•"/>
            </a:pPr>
            <a:r>
              <a:rPr lang="en-US" altLang="en-US"/>
              <a:t>The state of the continuous monitoring technology is such that finger stick pokes are still required to effectively calibrate the device.</a:t>
            </a:r>
          </a:p>
          <a:p>
            <a:pPr marL="347663" lvl="1" indent="-231775">
              <a:buFontTx/>
              <a:buChar char="•"/>
            </a:pPr>
            <a:r>
              <a:rPr lang="en-US" altLang="en-US"/>
              <a:t>Alarms signal when glucose is out of target range.</a:t>
            </a:r>
          </a:p>
          <a:p>
            <a:endParaRPr lang="en-US" altLang="en-US"/>
          </a:p>
          <a:p>
            <a:r>
              <a:rPr lang="en-US" altLang="en-US"/>
              <a:t>While continuous glucose monitors are becoming more common, they are still not widely used.  Some individuals use them for a short period to give the health care providers a picture of what is happening with glucose levels between monitoring times, particularly after meals and at night while sleeping. </a:t>
            </a:r>
          </a:p>
          <a:p>
            <a:endParaRPr lang="en-US" altLang="en-US"/>
          </a:p>
          <a:p>
            <a:r>
              <a:rPr lang="en-US" altLang="en-US" b="1"/>
              <a:t>A student who wears a continuous glucose monitor to school still needs to check blood glucose with a regular meter before treatment.</a:t>
            </a:r>
          </a:p>
          <a:p>
            <a:endParaRPr lang="en-US" altLang="en-US" b="1"/>
          </a:p>
          <a:p>
            <a:endParaRPr lang="en-US" altLang="en-US"/>
          </a:p>
        </p:txBody>
      </p:sp>
      <p:sp>
        <p:nvSpPr>
          <p:cNvPr id="1239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6B7DAED5-4148-403E-946E-BAE69BD7494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33072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40E40316-72A1-4B2E-A492-A5C4699F98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1075" name="Rectangle 2"/>
          <p:cNvSpPr>
            <a:spLocks noGrp="1" noRot="1" noChangeAspect="1" noChangeArrowheads="1" noTextEdit="1"/>
          </p:cNvSpPr>
          <p:nvPr>
            <p:ph type="sldImg"/>
          </p:nvPr>
        </p:nvSpPr>
        <p:spPr>
          <a:xfrm>
            <a:off x="1303338" y="709613"/>
            <a:ext cx="4795837" cy="3597275"/>
          </a:xfrm>
          <a:ln/>
        </p:spPr>
      </p:sp>
      <p:sp>
        <p:nvSpPr>
          <p:cNvPr id="131076" name="Rectangle 3"/>
          <p:cNvSpPr>
            <a:spLocks noGrp="1" noChangeArrowheads="1"/>
          </p:cNvSpPr>
          <p:nvPr>
            <p:ph type="body" idx="1"/>
          </p:nvPr>
        </p:nvSpPr>
        <p:spPr>
          <a:xfrm>
            <a:off x="976313" y="4557713"/>
            <a:ext cx="536257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gn="r">
              <a:lnSpc>
                <a:spcPct val="90000"/>
              </a:lnSpc>
            </a:pPr>
            <a:r>
              <a:rPr lang="en-US" altLang="en-US"/>
              <a:t>12/2008</a:t>
            </a:r>
          </a:p>
        </p:txBody>
      </p:sp>
    </p:spTree>
    <p:extLst>
      <p:ext uri="{BB962C8B-B14F-4D97-AF65-F5344CB8AC3E}">
        <p14:creationId xmlns:p14="http://schemas.microsoft.com/office/powerpoint/2010/main" val="324407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61378C3C-E5C2-47F1-B907-65A989CA592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1219200" y="4559300"/>
            <a:ext cx="5119688" cy="4318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31775" indent="-231775">
              <a:spcBef>
                <a:spcPts val="1800"/>
              </a:spcBef>
              <a:buFontTx/>
              <a:buChar char="•"/>
            </a:pPr>
            <a:r>
              <a:rPr lang="en-US" altLang="en-US"/>
              <a:t>Insulin works best when it is injected into a layer of fat under the skin, above the muscle tissue</a:t>
            </a:r>
          </a:p>
          <a:p>
            <a:pPr marL="231775" indent="-231775">
              <a:spcBef>
                <a:spcPts val="1800"/>
              </a:spcBef>
              <a:buFontTx/>
              <a:buChar char="•"/>
            </a:pPr>
            <a:r>
              <a:rPr lang="en-US" altLang="en-US"/>
              <a:t>Rotating sites is important to insulin absorption</a:t>
            </a:r>
          </a:p>
          <a:p>
            <a:pPr marL="231775" indent="-231775">
              <a:spcBef>
                <a:spcPts val="1800"/>
              </a:spcBef>
              <a:buFontTx/>
              <a:buChar char="•"/>
            </a:pPr>
            <a:r>
              <a:rPr lang="en-US" altLang="en-US"/>
              <a:t>Common preferred sites are the abdomen, thighs, buttocks, and upper arms</a:t>
            </a:r>
          </a:p>
          <a:p>
            <a:pPr marL="231775" indent="-231775">
              <a:spcBef>
                <a:spcPts val="1800"/>
              </a:spcBef>
              <a:buFontTx/>
              <a:buChar char="•"/>
            </a:pPr>
            <a:r>
              <a:rPr lang="en-US" altLang="en-US"/>
              <a:t>Student should help choose injection site</a:t>
            </a:r>
          </a:p>
        </p:txBody>
      </p:sp>
    </p:spTree>
    <p:extLst>
      <p:ext uri="{BB962C8B-B14F-4D97-AF65-F5344CB8AC3E}">
        <p14:creationId xmlns:p14="http://schemas.microsoft.com/office/powerpoint/2010/main" val="278832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3417E8F0-462C-4842-A89D-86F8EFB8745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5171" name="Rectangle 2"/>
          <p:cNvSpPr>
            <a:spLocks noGrp="1" noRot="1" noChangeAspect="1" noChangeArrowheads="1" noTextEdit="1"/>
          </p:cNvSpPr>
          <p:nvPr>
            <p:ph type="sldImg"/>
          </p:nvPr>
        </p:nvSpPr>
        <p:spPr>
          <a:xfrm>
            <a:off x="1303338" y="709613"/>
            <a:ext cx="4795837" cy="3597275"/>
          </a:xfrm>
          <a:ln/>
        </p:spPr>
      </p:sp>
      <p:sp>
        <p:nvSpPr>
          <p:cNvPr id="135172" name="Rectangle 3"/>
          <p:cNvSpPr>
            <a:spLocks noGrp="1" noChangeArrowheads="1"/>
          </p:cNvSpPr>
          <p:nvPr>
            <p:ph type="body" idx="1"/>
          </p:nvPr>
        </p:nvSpPr>
        <p:spPr>
          <a:xfrm>
            <a:off x="976313" y="4557713"/>
            <a:ext cx="536257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endParaRPr lang="en-US" altLang="en-US" sz="1000"/>
          </a:p>
          <a:p>
            <a:pPr algn="r"/>
            <a:r>
              <a:rPr lang="en-US" altLang="en-US" sz="1000"/>
              <a:t>12/2008</a:t>
            </a:r>
          </a:p>
          <a:p>
            <a:endParaRPr lang="en-US" altLang="en-US" sz="1000">
              <a:cs typeface="Times New Roman" panose="02020603050405020304" pitchFamily="18" charset="0"/>
            </a:endParaRPr>
          </a:p>
          <a:p>
            <a:endParaRPr lang="en-US" altLang="en-US" sz="1000"/>
          </a:p>
        </p:txBody>
      </p:sp>
    </p:spTree>
    <p:extLst>
      <p:ext uri="{BB962C8B-B14F-4D97-AF65-F5344CB8AC3E}">
        <p14:creationId xmlns:p14="http://schemas.microsoft.com/office/powerpoint/2010/main" val="3501549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EBC138C0-3F6F-4FF5-815B-4AF11C4CD64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7219" name="Rectangle 2"/>
          <p:cNvSpPr>
            <a:spLocks noGrp="1" noRot="1" noChangeAspect="1" noChangeArrowheads="1" noTextEdit="1"/>
          </p:cNvSpPr>
          <p:nvPr>
            <p:ph type="sldImg"/>
          </p:nvPr>
        </p:nvSpPr>
        <p:spPr>
          <a:xfrm>
            <a:off x="1260475" y="809625"/>
            <a:ext cx="4795838" cy="3595688"/>
          </a:xfrm>
          <a:ln/>
        </p:spPr>
      </p:sp>
      <p:sp>
        <p:nvSpPr>
          <p:cNvPr id="137220" name="Rectangle 3"/>
          <p:cNvSpPr>
            <a:spLocks noGrp="1" noChangeArrowheads="1"/>
          </p:cNvSpPr>
          <p:nvPr>
            <p:ph type="body" idx="1"/>
          </p:nvPr>
        </p:nvSpPr>
        <p:spPr>
          <a:xfrm>
            <a:off x="784225" y="4559300"/>
            <a:ext cx="5826125" cy="4318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spcAft>
                <a:spcPts val="1250"/>
              </a:spcAft>
            </a:pPr>
            <a:r>
              <a:rPr lang="en-US" altLang="en-US" dirty="0"/>
              <a:t>An insulin pump is an external, battery-powered device that continuously delivers insulin in small doses to the body. </a:t>
            </a:r>
          </a:p>
          <a:p>
            <a:pPr>
              <a:spcBef>
                <a:spcPct val="0"/>
              </a:spcBef>
              <a:spcAft>
                <a:spcPts val="1250"/>
              </a:spcAft>
            </a:pPr>
            <a:r>
              <a:rPr lang="en-US" altLang="en-US" dirty="0"/>
              <a:t>Most pumps, like the one on the left in the blue bordered frame, look very much like a pager and can be attached to a belt or waistband, carried in a pocket, or held with a strap around the arm or thigh. The pump contains a cartridge or reservoir of insulin. </a:t>
            </a:r>
          </a:p>
          <a:p>
            <a:pPr>
              <a:lnSpc>
                <a:spcPct val="90000"/>
              </a:lnSpc>
              <a:spcBef>
                <a:spcPct val="0"/>
              </a:spcBef>
              <a:spcAft>
                <a:spcPts val="1250"/>
              </a:spcAft>
            </a:pPr>
            <a:r>
              <a:rPr lang="en-US" altLang="en-US" dirty="0"/>
              <a:t>These pumps deliver insulin through a tube, as shown in the large picture on the screen.  The pump connects to narrow, flexible plastic tubing that ends with a short plastic catheter inserted just under the skin in the abdomen, buttocks, or thigh. Users set the pump to give a steady trickle or "basal" amount of insulin continuously throughout the day. Pumps release "bolus" doses of insulin (several units at a time) at meals and at times when blood glucose is too high based on the user’s programming. </a:t>
            </a:r>
          </a:p>
          <a:p>
            <a:pPr>
              <a:lnSpc>
                <a:spcPct val="90000"/>
              </a:lnSpc>
              <a:spcBef>
                <a:spcPct val="0"/>
              </a:spcBef>
              <a:spcAft>
                <a:spcPts val="1250"/>
              </a:spcAft>
            </a:pPr>
            <a:r>
              <a:rPr lang="en-US" altLang="en-US" dirty="0"/>
              <a:t>Some pumps , like the one in the lower right in the red bordered frame, are attached directly to the body. This newer kind of insulin infusion pump is often referred to as a patch pump or “pod”. This type differs in that it adheres directly to the skin, without using additional tubing.  It is a disposable unit that is controlled by a separate PDM device. In the pod-type pumps, insulin jet injectors send a fine spray of insulin through the skin by a high-pressure air mechanism instead of needles.</a:t>
            </a:r>
          </a:p>
        </p:txBody>
      </p:sp>
    </p:spTree>
    <p:extLst>
      <p:ext uri="{BB962C8B-B14F-4D97-AF65-F5344CB8AC3E}">
        <p14:creationId xmlns:p14="http://schemas.microsoft.com/office/powerpoint/2010/main" val="19911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683ED32E-B8BE-4927-A2E0-80B02133250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827" name="Rectangle 2"/>
          <p:cNvSpPr>
            <a:spLocks noGrp="1" noRot="1" noChangeAspect="1" noChangeArrowheads="1" noTextEdit="1"/>
          </p:cNvSpPr>
          <p:nvPr>
            <p:ph type="sldImg"/>
          </p:nvPr>
        </p:nvSpPr>
        <p:spPr>
          <a:xfrm>
            <a:off x="1257300" y="720725"/>
            <a:ext cx="4800600" cy="3600450"/>
          </a:xfrm>
          <a:ln/>
        </p:spPr>
      </p:sp>
      <p:sp>
        <p:nvSpPr>
          <p:cNvPr id="77828"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r>
              <a:rPr lang="en-US" altLang="en-US" b="1"/>
              <a:t>TALKING POINTS</a:t>
            </a:r>
          </a:p>
          <a:p>
            <a:pPr eaLnBrk="1" hangingPunct="1"/>
            <a:endParaRPr lang="en-US" altLang="en-US"/>
          </a:p>
          <a:p>
            <a:pPr eaLnBrk="1" hangingPunct="1"/>
            <a:r>
              <a:rPr lang="en-US" altLang="en-US"/>
              <a:t>Ask the audience if they have a student with type 1 diabetes?  </a:t>
            </a:r>
          </a:p>
          <a:p>
            <a:pPr eaLnBrk="1" hangingPunct="1"/>
            <a:endParaRPr lang="en-US" altLang="en-US"/>
          </a:p>
          <a:p>
            <a:pPr eaLnBrk="1" hangingPunct="1"/>
            <a:r>
              <a:rPr lang="en-US" altLang="en-US"/>
              <a:t>Ask how many have more than one?</a:t>
            </a:r>
          </a:p>
          <a:p>
            <a:pPr eaLnBrk="1" hangingPunct="1"/>
            <a:endParaRPr lang="en-US" altLang="en-US"/>
          </a:p>
          <a:p>
            <a:pPr eaLnBrk="1" hangingPunct="1"/>
            <a:r>
              <a:rPr lang="en-US" altLang="en-US"/>
              <a:t>Describe type 1 diabetes.  </a:t>
            </a:r>
          </a:p>
          <a:p>
            <a:pPr eaLnBrk="1" hangingPunct="1"/>
            <a:endParaRPr lang="en-US" altLang="en-US"/>
          </a:p>
          <a:p>
            <a:pPr eaLnBrk="1" hangingPunct="1"/>
            <a:r>
              <a:rPr lang="en-US" altLang="en-US"/>
              <a:t>Stress that type 1 diabetes can not be prevented.</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843135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FAFB396C-B7FE-4220-999C-E16BA9ABF5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9267" name="Rectangle 2"/>
          <p:cNvSpPr>
            <a:spLocks noGrp="1" noRot="1" noChangeAspect="1" noChangeArrowheads="1" noTextEdit="1"/>
          </p:cNvSpPr>
          <p:nvPr>
            <p:ph type="sldImg"/>
          </p:nvPr>
        </p:nvSpPr>
        <p:spPr>
          <a:xfrm>
            <a:off x="1260475" y="809625"/>
            <a:ext cx="4795838" cy="3595688"/>
          </a:xfrm>
          <a:ln/>
        </p:spPr>
      </p:sp>
      <p:sp>
        <p:nvSpPr>
          <p:cNvPr id="139268" name="Rectangle 3"/>
          <p:cNvSpPr>
            <a:spLocks noGrp="1" noChangeArrowheads="1"/>
          </p:cNvSpPr>
          <p:nvPr>
            <p:ph type="body" idx="1"/>
          </p:nvPr>
        </p:nvSpPr>
        <p:spPr>
          <a:xfrm>
            <a:off x="784225" y="4559300"/>
            <a:ext cx="5826125" cy="4318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spcAft>
                <a:spcPts val="1250"/>
              </a:spcAft>
            </a:pPr>
            <a:r>
              <a:rPr lang="en-US" altLang="en-US"/>
              <a:t>An insulin pump delivers one type of insulin – no mixing types.</a:t>
            </a:r>
          </a:p>
          <a:p>
            <a:pPr>
              <a:spcBef>
                <a:spcPct val="0"/>
              </a:spcBef>
              <a:spcAft>
                <a:spcPts val="1250"/>
              </a:spcAft>
            </a:pPr>
            <a:r>
              <a:rPr lang="en-US" altLang="en-US"/>
              <a:t>Newer models have a number of calculation and reminder wizards, for example to assist with calculating insulin bolus dosage based on carbohydrate intake and blood glucose level or to remind users about active insulin while dosing.</a:t>
            </a:r>
          </a:p>
        </p:txBody>
      </p:sp>
    </p:spTree>
    <p:extLst>
      <p:ext uri="{BB962C8B-B14F-4D97-AF65-F5344CB8AC3E}">
        <p14:creationId xmlns:p14="http://schemas.microsoft.com/office/powerpoint/2010/main" val="793520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4373009F-385A-4879-B434-37BF033438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33450" y="4413250"/>
            <a:ext cx="514350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gn="r">
              <a:lnSpc>
                <a:spcPct val="90000"/>
              </a:lnSpc>
            </a:pPr>
            <a:r>
              <a:rPr lang="en-US" altLang="en-US"/>
              <a:t>12/2008</a:t>
            </a:r>
          </a:p>
        </p:txBody>
      </p:sp>
    </p:spTree>
    <p:extLst>
      <p:ext uri="{BB962C8B-B14F-4D97-AF65-F5344CB8AC3E}">
        <p14:creationId xmlns:p14="http://schemas.microsoft.com/office/powerpoint/2010/main" val="1419003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520D501D-32EA-4DE1-BF34-D64DD89977E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1223963" y="4414838"/>
            <a:ext cx="4852987"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a:t>Glucagon is a hormone that occurs naturally in the body</a:t>
            </a:r>
            <a:r>
              <a:rPr lang="en-US" altLang="en-US"/>
              <a:t>. It is produced in the pancreas and raises blood glucose levels by causing the release of glycogen (a form of stored carbohydrate) from the liver that raises blood glucose levels.</a:t>
            </a:r>
          </a:p>
          <a:p>
            <a:endParaRPr lang="en-US" altLang="en-US"/>
          </a:p>
          <a:p>
            <a:r>
              <a:rPr lang="en-US" altLang="en-US" b="1"/>
              <a:t>Glucagon by injection is a life-saving prescription medication</a:t>
            </a:r>
            <a:r>
              <a:rPr lang="en-US" altLang="en-US"/>
              <a:t> (called GlucaGen by one manufacturer). It is given by injection and used to treat serious hypoglycemia. It was created for use by people who are not health care professionals.</a:t>
            </a:r>
          </a:p>
          <a:p>
            <a:endParaRPr lang="en-US" altLang="en-US"/>
          </a:p>
          <a:p>
            <a:r>
              <a:rPr lang="en-US" altLang="en-US"/>
              <a:t> If it is specified in the student’s Diabetes Medical Management Plan (DMMP), glucagon should be used when the student is unconscious, experiencing convulsions, or cannot eat or drink safely. Severe hypoglycemia can cause brain damage or death.</a:t>
            </a:r>
          </a:p>
          <a:p>
            <a:endParaRPr lang="en-US" altLang="en-US"/>
          </a:p>
          <a:p>
            <a:r>
              <a:rPr lang="en-US" altLang="en-US"/>
              <a:t>While it may cause nausea and vomiting when the student regains consciousness</a:t>
            </a:r>
            <a:r>
              <a:rPr lang="en-US" altLang="en-US" b="1" i="1"/>
              <a:t>, glucagon is a life-saving treatment that cannot harm a student.</a:t>
            </a:r>
            <a:r>
              <a:rPr lang="en-US" altLang="en-US"/>
              <a:t> Cannot overdose.</a:t>
            </a:r>
          </a:p>
        </p:txBody>
      </p:sp>
    </p:spTree>
    <p:extLst>
      <p:ext uri="{BB962C8B-B14F-4D97-AF65-F5344CB8AC3E}">
        <p14:creationId xmlns:p14="http://schemas.microsoft.com/office/powerpoint/2010/main" val="555357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1E8F88D8-E409-4A93-B290-ABD5C29AEFC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1147763" y="4414838"/>
            <a:ext cx="4929187"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80000"/>
              </a:spcBef>
            </a:pPr>
            <a:r>
              <a:rPr lang="en-US" altLang="en-US"/>
              <a:t>This photo shows the inside of a glucagon emergency kit. Glucagon must be injected.</a:t>
            </a:r>
          </a:p>
          <a:p>
            <a:pPr>
              <a:spcBef>
                <a:spcPct val="80000"/>
              </a:spcBef>
            </a:pPr>
            <a:r>
              <a:rPr lang="en-US" altLang="en-US"/>
              <a:t>Instructions are included in package. </a:t>
            </a:r>
          </a:p>
          <a:p>
            <a:pPr>
              <a:spcBef>
                <a:spcPct val="80000"/>
              </a:spcBef>
            </a:pPr>
            <a:r>
              <a:rPr lang="en-US" altLang="en-US"/>
              <a:t>In addition to participating in this training, instructions inside the kit should be reviewed.</a:t>
            </a:r>
          </a:p>
          <a:p>
            <a:pPr>
              <a:spcBef>
                <a:spcPts val="1200"/>
              </a:spcBef>
            </a:pPr>
            <a:r>
              <a:rPr lang="en-US" altLang="en-US"/>
              <a:t>Within the glucagon kit are:</a:t>
            </a:r>
          </a:p>
          <a:p>
            <a:pPr marL="342900" lvl="1" indent="-114300">
              <a:buFontTx/>
              <a:buChar char="•"/>
            </a:pPr>
            <a:r>
              <a:rPr lang="en-US" altLang="en-US"/>
              <a:t>a syringe pre-filled with a saline and </a:t>
            </a:r>
          </a:p>
          <a:p>
            <a:pPr marL="342900" lvl="1" indent="-114300">
              <a:buFontTx/>
              <a:buChar char="•"/>
            </a:pPr>
            <a:r>
              <a:rPr lang="en-US" altLang="en-US"/>
              <a:t>a vial of powdered glucagon. </a:t>
            </a:r>
          </a:p>
          <a:p>
            <a:pPr>
              <a:spcBef>
                <a:spcPts val="1200"/>
              </a:spcBef>
            </a:pPr>
            <a:r>
              <a:rPr lang="en-US" altLang="en-US"/>
              <a:t>Combine the glucagon for injection </a:t>
            </a:r>
            <a:r>
              <a:rPr lang="en-US" altLang="en-US" b="1"/>
              <a:t>immediately before</a:t>
            </a:r>
            <a:r>
              <a:rPr lang="en-US" altLang="en-US"/>
              <a:t> use by following the instructions that are included with the glucagon kit.</a:t>
            </a:r>
            <a:endParaRPr lang="en-US" altLang="en-US" sz="1500"/>
          </a:p>
          <a:p>
            <a:endParaRPr lang="en-US" altLang="en-US" sz="1500"/>
          </a:p>
          <a:p>
            <a:pPr>
              <a:buFontTx/>
              <a:buChar char="•"/>
            </a:pPr>
            <a:endParaRPr lang="en-US" altLang="en-US" sz="1500"/>
          </a:p>
          <a:p>
            <a:pPr>
              <a:buFontTx/>
              <a:buChar char="•"/>
            </a:pPr>
            <a:endParaRPr lang="en-US" altLang="en-US" sz="1500"/>
          </a:p>
          <a:p>
            <a:endParaRPr lang="en-US" altLang="en-US"/>
          </a:p>
          <a:p>
            <a:endParaRPr lang="en-US" altLang="en-US"/>
          </a:p>
          <a:p>
            <a:pPr>
              <a:spcBef>
                <a:spcPct val="80000"/>
              </a:spcBef>
            </a:pPr>
            <a:endParaRPr lang="en-US" altLang="en-US"/>
          </a:p>
          <a:p>
            <a:endParaRPr lang="en-US" altLang="en-US"/>
          </a:p>
        </p:txBody>
      </p:sp>
    </p:spTree>
    <p:extLst>
      <p:ext uri="{BB962C8B-B14F-4D97-AF65-F5344CB8AC3E}">
        <p14:creationId xmlns:p14="http://schemas.microsoft.com/office/powerpoint/2010/main" val="3222901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55B6D20-14A0-4C4A-A791-99243C7EB4D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1147763" y="4414838"/>
            <a:ext cx="4929187"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t>When hypoglycemia is severe, the school nurse or trained diabetes personnel must respond immediately.  </a:t>
            </a:r>
          </a:p>
          <a:p>
            <a:endParaRPr lang="en-US" altLang="en-US"/>
          </a:p>
          <a:p>
            <a:r>
              <a:rPr lang="en-US" altLang="en-US" b="1" i="1"/>
              <a:t>Regardless of whether glucagon is to be given or not, emergency personnel should be summoned by calling 911 or emergency response personnel as soon any of the following are exhibited:</a:t>
            </a:r>
          </a:p>
          <a:p>
            <a:pPr marL="342900" lvl="1" indent="-114300">
              <a:spcBef>
                <a:spcPct val="40000"/>
              </a:spcBef>
              <a:buFontTx/>
              <a:buChar char="•"/>
            </a:pPr>
            <a:r>
              <a:rPr lang="en-US" altLang="en-US"/>
              <a:t>Unconsciousness, unresponsive</a:t>
            </a:r>
          </a:p>
          <a:p>
            <a:pPr marL="342900" lvl="1" indent="-114300">
              <a:spcBef>
                <a:spcPct val="40000"/>
              </a:spcBef>
              <a:buFontTx/>
              <a:buChar char="•"/>
            </a:pPr>
            <a:r>
              <a:rPr lang="en-US" altLang="en-US"/>
              <a:t>Convulsions (seizures) or jerking movements</a:t>
            </a:r>
          </a:p>
          <a:p>
            <a:pPr marL="342900" lvl="1" indent="-114300">
              <a:spcBef>
                <a:spcPct val="40000"/>
              </a:spcBef>
              <a:buFontTx/>
              <a:buChar char="•"/>
            </a:pPr>
            <a:r>
              <a:rPr lang="en-US" altLang="en-US"/>
              <a:t>Inability to safely eat or drink</a:t>
            </a:r>
          </a:p>
          <a:p>
            <a:pPr marL="342900" lvl="1" indent="-114300">
              <a:spcBef>
                <a:spcPct val="40000"/>
              </a:spcBef>
            </a:pPr>
            <a:endParaRPr lang="en-US" altLang="en-US"/>
          </a:p>
          <a:p>
            <a:r>
              <a:rPr lang="en-US" altLang="en-US"/>
              <a:t>If  student is having a seizure, is unconscious, or having difficulty swallowing, do not attempt to give food or a drink or to put anything in his or her mouth because it could cause the student to choke. </a:t>
            </a:r>
          </a:p>
          <a:p>
            <a:endParaRPr lang="en-US" altLang="en-US"/>
          </a:p>
        </p:txBody>
      </p:sp>
    </p:spTree>
    <p:extLst>
      <p:ext uri="{BB962C8B-B14F-4D97-AF65-F5344CB8AC3E}">
        <p14:creationId xmlns:p14="http://schemas.microsoft.com/office/powerpoint/2010/main" val="156467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88DEC19-450F-4B6C-8A95-726A7A2F0C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1223963" y="4414838"/>
            <a:ext cx="4664075"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lnSpc>
                <a:spcPct val="95000"/>
              </a:lnSpc>
              <a:spcBef>
                <a:spcPts val="1800"/>
              </a:spcBef>
            </a:pPr>
            <a:r>
              <a:rPr lang="en-US" altLang="en-US"/>
              <a:t>If possible, do a blood glucose check.</a:t>
            </a:r>
          </a:p>
          <a:p>
            <a:pPr eaLnBrk="1" hangingPunct="1">
              <a:lnSpc>
                <a:spcPct val="95000"/>
              </a:lnSpc>
              <a:spcBef>
                <a:spcPts val="1800"/>
              </a:spcBef>
            </a:pPr>
            <a:r>
              <a:rPr lang="en-US" altLang="en-US"/>
              <a:t>Don’t delay if a meter is not available and low blood glucose symptoms are being exhibited. If in doubt, always treat.</a:t>
            </a:r>
          </a:p>
          <a:p>
            <a:pPr>
              <a:lnSpc>
                <a:spcPct val="95000"/>
              </a:lnSpc>
              <a:spcBef>
                <a:spcPts val="1800"/>
              </a:spcBef>
            </a:pPr>
            <a:r>
              <a:rPr lang="en-US" altLang="en-US"/>
              <a:t>Position student safely – Be sure that the student is lying on his or her side in a clear, safe area protected from head and bodily injury. </a:t>
            </a:r>
          </a:p>
          <a:p>
            <a:pPr>
              <a:lnSpc>
                <a:spcPct val="95000"/>
              </a:lnSpc>
              <a:spcBef>
                <a:spcPts val="1800"/>
              </a:spcBef>
            </a:pPr>
            <a:r>
              <a:rPr lang="en-US" altLang="en-US"/>
              <a:t>Do not leave student alone.</a:t>
            </a:r>
          </a:p>
          <a:p>
            <a:pPr>
              <a:lnSpc>
                <a:spcPct val="95000"/>
              </a:lnSpc>
              <a:spcBef>
                <a:spcPts val="1800"/>
              </a:spcBef>
            </a:pPr>
            <a:r>
              <a:rPr lang="en-US" altLang="en-US"/>
              <a:t>School nurse or other trained diabetes personnel should give glucagon as soon as possible after discovering that the student is unconscious or unable to swallow.</a:t>
            </a:r>
          </a:p>
          <a:p>
            <a:pPr>
              <a:lnSpc>
                <a:spcPct val="95000"/>
              </a:lnSpc>
              <a:spcBef>
                <a:spcPts val="1800"/>
              </a:spcBef>
            </a:pPr>
            <a:r>
              <a:rPr lang="en-US" altLang="en-US"/>
              <a:t>A second person should call 911, then parent/guardian and school nurse as per DMMP.</a:t>
            </a:r>
            <a:endParaRPr lang="en-US" altLang="en-US" sz="1000"/>
          </a:p>
        </p:txBody>
      </p:sp>
    </p:spTree>
    <p:extLst>
      <p:ext uri="{BB962C8B-B14F-4D97-AF65-F5344CB8AC3E}">
        <p14:creationId xmlns:p14="http://schemas.microsoft.com/office/powerpoint/2010/main" val="3275561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7DABC01C-7B17-406C-8CB3-5CEC78CE243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2579" name="Rectangle 2"/>
          <p:cNvSpPr>
            <a:spLocks noGrp="1" noRot="1" noChangeAspect="1" noChangeArrowheads="1" noTextEdit="1"/>
          </p:cNvSpPr>
          <p:nvPr>
            <p:ph type="sldImg"/>
          </p:nvPr>
        </p:nvSpPr>
        <p:spPr>
          <a:xfrm>
            <a:off x="1219200" y="685800"/>
            <a:ext cx="4795838" cy="3597275"/>
          </a:xfrm>
          <a:ln/>
        </p:spPr>
      </p:sp>
      <p:sp>
        <p:nvSpPr>
          <p:cNvPr id="152580" name="Rectangle 3"/>
          <p:cNvSpPr>
            <a:spLocks noGrp="1" noChangeArrowheads="1"/>
          </p:cNvSpPr>
          <p:nvPr>
            <p:ph type="body" idx="1"/>
          </p:nvPr>
        </p:nvSpPr>
        <p:spPr>
          <a:xfrm>
            <a:off x="974725" y="4557713"/>
            <a:ext cx="53657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gn="r">
              <a:lnSpc>
                <a:spcPct val="90000"/>
              </a:lnSpc>
            </a:pPr>
            <a:r>
              <a:rPr lang="en-US" altLang="en-US"/>
              <a:t>12/2008</a:t>
            </a:r>
          </a:p>
        </p:txBody>
      </p:sp>
    </p:spTree>
    <p:extLst>
      <p:ext uri="{BB962C8B-B14F-4D97-AF65-F5344CB8AC3E}">
        <p14:creationId xmlns:p14="http://schemas.microsoft.com/office/powerpoint/2010/main" val="3474127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C0ADE0F9-46E9-405F-9A37-46C076467B3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4627" name="Rectangle 2"/>
          <p:cNvSpPr>
            <a:spLocks noGrp="1" noRot="1" noChangeAspect="1" noChangeArrowheads="1" noTextEdit="1"/>
          </p:cNvSpPr>
          <p:nvPr>
            <p:ph type="sldImg"/>
          </p:nvPr>
        </p:nvSpPr>
        <p:spPr>
          <a:xfrm>
            <a:off x="1260475" y="722313"/>
            <a:ext cx="4797425" cy="3597275"/>
          </a:xfrm>
          <a:ln/>
        </p:spPr>
      </p:sp>
      <p:sp>
        <p:nvSpPr>
          <p:cNvPr id="154628" name="Rectangle 3"/>
          <p:cNvSpPr>
            <a:spLocks noGrp="1" noChangeArrowheads="1"/>
          </p:cNvSpPr>
          <p:nvPr>
            <p:ph type="body" idx="1"/>
          </p:nvPr>
        </p:nvSpPr>
        <p:spPr>
          <a:xfrm>
            <a:off x="1196975" y="4572000"/>
            <a:ext cx="4948238"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Bef>
                <a:spcPts val="1875"/>
              </a:spcBef>
            </a:pPr>
            <a:r>
              <a:rPr lang="en-US" altLang="en-US"/>
              <a:t>Ketones are acids that result when the body does not have enough insulin and uses fats for energy.</a:t>
            </a:r>
          </a:p>
          <a:p>
            <a:pPr eaLnBrk="1" hangingPunct="1">
              <a:spcBef>
                <a:spcPts val="1875"/>
              </a:spcBef>
            </a:pPr>
            <a:r>
              <a:rPr lang="en-US" altLang="en-US"/>
              <a:t>Ketones may be observed when insulin is not given, during illness or extreme bodily stress, or with dehydration.</a:t>
            </a:r>
          </a:p>
          <a:p>
            <a:pPr eaLnBrk="1" hangingPunct="1">
              <a:spcBef>
                <a:spcPts val="1875"/>
              </a:spcBef>
            </a:pPr>
            <a:r>
              <a:rPr lang="en-US" altLang="en-US"/>
              <a:t>Ketones can cause abdominal pain, nausea, and vomiting.</a:t>
            </a:r>
          </a:p>
          <a:p>
            <a:pPr eaLnBrk="1" hangingPunct="1">
              <a:spcBef>
                <a:spcPts val="1875"/>
              </a:spcBef>
            </a:pPr>
            <a:r>
              <a:rPr lang="en-US" altLang="en-US"/>
              <a:t>Without sufficient insulin ketones</a:t>
            </a:r>
            <a:r>
              <a:rPr lang="en-US" altLang="en-US">
                <a:solidFill>
                  <a:srgbClr val="FF0000"/>
                </a:solidFill>
              </a:rPr>
              <a:t> </a:t>
            </a:r>
            <a:r>
              <a:rPr lang="en-US" altLang="en-US"/>
              <a:t>continue to build up in the blood and result in diabetic ketoacidosis (DKA).</a:t>
            </a:r>
          </a:p>
          <a:p>
            <a:pPr>
              <a:lnSpc>
                <a:spcPct val="80000"/>
              </a:lnSpc>
            </a:pPr>
            <a:endParaRPr lang="en-US" altLang="en-US" b="1"/>
          </a:p>
        </p:txBody>
      </p:sp>
    </p:spTree>
    <p:extLst>
      <p:ext uri="{BB962C8B-B14F-4D97-AF65-F5344CB8AC3E}">
        <p14:creationId xmlns:p14="http://schemas.microsoft.com/office/powerpoint/2010/main" val="1413206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88F8FD3A-5699-4277-B08F-9D65B965C6C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1066800" y="4559300"/>
            <a:ext cx="541020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52400" indent="-152400"/>
            <a:r>
              <a:rPr lang="en-US" altLang="en-US" b="1"/>
              <a:t>Urine Ketone Testing Instructions:</a:t>
            </a:r>
          </a:p>
          <a:p>
            <a:pPr marL="152400" indent="-152400">
              <a:spcBef>
                <a:spcPts val="1800"/>
              </a:spcBef>
            </a:pPr>
            <a:r>
              <a:rPr lang="en-US" altLang="en-US"/>
              <a:t>1. Gather supplies: </a:t>
            </a:r>
          </a:p>
          <a:p>
            <a:pPr lvl="1" indent="-114300">
              <a:buClr>
                <a:schemeClr val="tx1"/>
              </a:buClr>
              <a:buSzPct val="60000"/>
              <a:buFont typeface="Wingdings" panose="05000000000000000000" pitchFamily="2" charset="2"/>
              <a:buChar char="l"/>
            </a:pPr>
            <a:r>
              <a:rPr lang="en-US" altLang="en-US"/>
              <a:t>vial of ketone strips, </a:t>
            </a:r>
          </a:p>
          <a:p>
            <a:pPr lvl="1" indent="-114300">
              <a:buClr>
                <a:schemeClr val="tx1"/>
              </a:buClr>
              <a:buSzPct val="60000"/>
              <a:buFont typeface="Wingdings" panose="05000000000000000000" pitchFamily="2" charset="2"/>
              <a:buChar char="l"/>
            </a:pPr>
            <a:r>
              <a:rPr lang="en-US" altLang="en-US"/>
              <a:t>urine cup </a:t>
            </a:r>
          </a:p>
          <a:p>
            <a:pPr marL="152400" indent="-152400">
              <a:lnSpc>
                <a:spcPct val="95000"/>
              </a:lnSpc>
              <a:spcBef>
                <a:spcPts val="1200"/>
              </a:spcBef>
            </a:pPr>
            <a:r>
              <a:rPr lang="en-US" altLang="en-US"/>
              <a:t>2. Student urinates in clean cup.</a:t>
            </a:r>
          </a:p>
          <a:p>
            <a:pPr marL="152400" indent="-152400">
              <a:lnSpc>
                <a:spcPct val="95000"/>
              </a:lnSpc>
              <a:spcBef>
                <a:spcPts val="1200"/>
              </a:spcBef>
            </a:pPr>
            <a:r>
              <a:rPr lang="en-US" altLang="en-US"/>
              <a:t>3. Put on gloves, if performed by someone other than student.</a:t>
            </a:r>
          </a:p>
          <a:p>
            <a:pPr marL="152400" indent="-152400">
              <a:lnSpc>
                <a:spcPct val="95000"/>
              </a:lnSpc>
              <a:spcBef>
                <a:spcPts val="1200"/>
              </a:spcBef>
            </a:pPr>
            <a:r>
              <a:rPr lang="en-US" altLang="en-US"/>
              <a:t>4. Dip the ketone test strip in the paper cup containing urine. Shake off excess urine.</a:t>
            </a:r>
          </a:p>
          <a:p>
            <a:pPr marL="152400" indent="-152400">
              <a:lnSpc>
                <a:spcPct val="95000"/>
              </a:lnSpc>
              <a:spcBef>
                <a:spcPts val="1200"/>
              </a:spcBef>
            </a:pPr>
            <a:r>
              <a:rPr lang="en-US" altLang="en-US"/>
              <a:t>5. Wait 15 - 60 seconds, as indicated on the directions printed on the bottle label.</a:t>
            </a:r>
          </a:p>
          <a:p>
            <a:pPr marL="152400" indent="-152400">
              <a:lnSpc>
                <a:spcPct val="95000"/>
              </a:lnSpc>
              <a:spcBef>
                <a:spcPts val="1200"/>
              </a:spcBef>
            </a:pPr>
            <a:r>
              <a:rPr lang="en-US" altLang="en-US"/>
              <a:t>6. Read the results at the designated time by comparing the color on the strip to the color chart printed on the label on the bottle.</a:t>
            </a:r>
          </a:p>
          <a:p>
            <a:pPr marL="152400" indent="-152400">
              <a:lnSpc>
                <a:spcPct val="95000"/>
              </a:lnSpc>
              <a:spcBef>
                <a:spcPts val="1200"/>
              </a:spcBef>
            </a:pPr>
            <a:r>
              <a:rPr lang="en-US" altLang="en-US"/>
              <a:t>7. Record results and take action per DMMP.</a:t>
            </a:r>
          </a:p>
        </p:txBody>
      </p:sp>
    </p:spTree>
    <p:extLst>
      <p:ext uri="{BB962C8B-B14F-4D97-AF65-F5344CB8AC3E}">
        <p14:creationId xmlns:p14="http://schemas.microsoft.com/office/powerpoint/2010/main" val="4149577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F4147EDA-F761-4C27-B989-0D8A396FD00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1196975" y="4559300"/>
            <a:ext cx="4948238"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t>If ketones are present, treatment should follow the recommendations specified for the individual student in his/her DMMP, including the notification of parent/guardian and/or student health care providers as appropriate.</a:t>
            </a:r>
          </a:p>
          <a:p>
            <a:endParaRPr lang="en-US" altLang="en-US"/>
          </a:p>
          <a:p>
            <a:r>
              <a:rPr lang="en-US" altLang="en-US"/>
              <a:t>Generally:  </a:t>
            </a:r>
          </a:p>
          <a:p>
            <a:pPr marL="342900" lvl="1" indent="-114300">
              <a:spcBef>
                <a:spcPct val="70000"/>
              </a:spcBef>
              <a:buFontTx/>
              <a:buChar char="•"/>
            </a:pPr>
            <a:r>
              <a:rPr lang="en-US" altLang="en-US"/>
              <a:t>Allow free use of bathroom.</a:t>
            </a:r>
          </a:p>
          <a:p>
            <a:pPr marL="342900" lvl="1" indent="-114300">
              <a:spcBef>
                <a:spcPct val="70000"/>
              </a:spcBef>
              <a:buFontTx/>
              <a:buChar char="•"/>
            </a:pPr>
            <a:r>
              <a:rPr lang="en-US" altLang="en-US"/>
              <a:t>Students should be encouraged to drink sugar-free, calorie free liquids, like water or diet soda.  Students who are nauseous and vomiting may need to take in liquids slowly to avoid more vomiting and dehydration.</a:t>
            </a:r>
          </a:p>
          <a:p>
            <a:pPr marL="342900" lvl="1" indent="-114300">
              <a:spcBef>
                <a:spcPct val="70000"/>
              </a:spcBef>
              <a:buFontTx/>
              <a:buChar char="•"/>
            </a:pPr>
            <a:r>
              <a:rPr lang="en-US" altLang="en-US"/>
              <a:t>Extra insulin may need to be given.  The student’s DMMP should specify what dose should be given for the blood glucose and ketone test results.</a:t>
            </a:r>
          </a:p>
          <a:p>
            <a:pPr marL="342900" lvl="1" indent="-114300">
              <a:spcBef>
                <a:spcPct val="70000"/>
              </a:spcBef>
              <a:buFontTx/>
              <a:buChar char="•"/>
            </a:pPr>
            <a:r>
              <a:rPr lang="en-US" altLang="en-US"/>
              <a:t>Students should not engage in physical activity per DMMP.</a:t>
            </a:r>
          </a:p>
          <a:p>
            <a:pPr marL="342900" lvl="1" indent="-114300">
              <a:spcBef>
                <a:spcPct val="70000"/>
              </a:spcBef>
              <a:buFontTx/>
              <a:buChar char="•"/>
            </a:pPr>
            <a:r>
              <a:rPr lang="en-US" altLang="en-US"/>
              <a:t>If vomiting occurs or if student is lethargic with ketones present, parent/guardian should be called or call for medical assistance if parent/guardian cannot be reached.</a:t>
            </a:r>
          </a:p>
          <a:p>
            <a:pPr marL="342900" lvl="1" indent="-114300">
              <a:spcBef>
                <a:spcPct val="70000"/>
              </a:spcBef>
              <a:buFontTx/>
              <a:buChar char="•"/>
            </a:pPr>
            <a:endParaRPr lang="en-US" altLang="en-US"/>
          </a:p>
          <a:p>
            <a:pPr marL="342900" lvl="1" indent="-114300">
              <a:spcBef>
                <a:spcPct val="70000"/>
              </a:spcBef>
            </a:pPr>
            <a:endParaRPr lang="en-US" altLang="en-US"/>
          </a:p>
        </p:txBody>
      </p:sp>
    </p:spTree>
    <p:extLst>
      <p:ext uri="{BB962C8B-B14F-4D97-AF65-F5344CB8AC3E}">
        <p14:creationId xmlns:p14="http://schemas.microsoft.com/office/powerpoint/2010/main" val="42975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59A912F-19D1-4385-B842-B36438B94E4F}"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875" name="Rectangle 2"/>
          <p:cNvSpPr>
            <a:spLocks noGrp="1" noRot="1" noChangeAspect="1" noChangeArrowheads="1" noTextEdit="1"/>
          </p:cNvSpPr>
          <p:nvPr>
            <p:ph type="sldImg"/>
          </p:nvPr>
        </p:nvSpPr>
        <p:spPr>
          <a:xfrm>
            <a:off x="1257300" y="720725"/>
            <a:ext cx="4800600" cy="3600450"/>
          </a:xfrm>
          <a:ln/>
        </p:spPr>
      </p:sp>
      <p:sp>
        <p:nvSpPr>
          <p:cNvPr id="79876"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r>
              <a:rPr lang="en-US" altLang="en-US" b="1"/>
              <a:t>TALKING POINTS</a:t>
            </a:r>
          </a:p>
          <a:p>
            <a:pPr eaLnBrk="1" hangingPunct="1"/>
            <a:endParaRPr lang="en-US" altLang="en-US"/>
          </a:p>
          <a:p>
            <a:pPr eaLnBrk="1" hangingPunct="1"/>
            <a:r>
              <a:rPr lang="en-US" altLang="en-US"/>
              <a:t>What used to be thought of as an “old person” disease is now a problem for youths. Adults and children have type 2 diabetes.</a:t>
            </a:r>
          </a:p>
          <a:p>
            <a:pPr eaLnBrk="1" hangingPunct="1"/>
            <a:endParaRPr lang="en-US" altLang="en-US"/>
          </a:p>
          <a:p>
            <a:pPr eaLnBrk="1" hangingPunct="1"/>
            <a:r>
              <a:rPr lang="en-US" altLang="en-US"/>
              <a:t>Incorporate any local prevalence data of type 1 and/or type 2 data at this point.</a:t>
            </a:r>
          </a:p>
          <a:p>
            <a:pPr eaLnBrk="1" hangingPunct="1"/>
            <a:endParaRPr lang="en-US" altLang="en-US"/>
          </a:p>
          <a:p>
            <a:pPr eaLnBrk="1" hangingPunct="1"/>
            <a:r>
              <a:rPr lang="en-US" altLang="en-US"/>
              <a:t>Describe how this is a very different type of disease from type 1.  When diagnosed early, people can often manage diabetes with lifestyle changes such as improved nutrition choices and portion sizes, as well as physical activity.  This disease can often be delayed or prevented. Type 1 can’t be prevented and has nothing to do with lifestyle choices.</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3995688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45400DE5-EF2E-4E2A-B38D-08C20B37001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eaLnBrk="1" hangingPunct="1">
              <a:lnSpc>
                <a:spcPct val="90000"/>
              </a:lnSpc>
            </a:pPr>
            <a:endParaRPr lang="en-US" altLang="en-US" sz="1000">
              <a:solidFill>
                <a:srgbClr val="FF4F4F"/>
              </a:solidFill>
              <a:cs typeface="Arial" panose="020B0604020202020204" pitchFamily="34" charset="0"/>
            </a:endParaRPr>
          </a:p>
          <a:p>
            <a:pPr marL="236538" indent="-236538" algn="r" eaLnBrk="1" hangingPunct="1">
              <a:lnSpc>
                <a:spcPct val="90000"/>
              </a:lnSpc>
            </a:pPr>
            <a:r>
              <a:rPr lang="en-US" altLang="en-US" sz="1000">
                <a:cs typeface="Arial" panose="020B0604020202020204" pitchFamily="34" charset="0"/>
              </a:rPr>
              <a:t>12/2008</a:t>
            </a:r>
          </a:p>
        </p:txBody>
      </p:sp>
    </p:spTree>
    <p:extLst>
      <p:ext uri="{BB962C8B-B14F-4D97-AF65-F5344CB8AC3E}">
        <p14:creationId xmlns:p14="http://schemas.microsoft.com/office/powerpoint/2010/main" val="2353431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A96D0EE8-C720-4841-B4A3-66A9F813E8D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2819" name="Rectangle 1026"/>
          <p:cNvSpPr>
            <a:spLocks noGrp="1" noRot="1" noChangeAspect="1" noChangeArrowheads="1" noTextEdit="1"/>
          </p:cNvSpPr>
          <p:nvPr>
            <p:ph type="sldImg"/>
          </p:nvPr>
        </p:nvSpPr>
        <p:spPr>
          <a:ln/>
        </p:spPr>
      </p:sp>
      <p:sp>
        <p:nvSpPr>
          <p:cNvPr id="162820" name="Rectangle 1027"/>
          <p:cNvSpPr>
            <a:spLocks noGrp="1" noChangeArrowheads="1"/>
          </p:cNvSpPr>
          <p:nvPr>
            <p:ph type="body" idx="1"/>
          </p:nvPr>
        </p:nvSpPr>
        <p:spPr>
          <a:xfrm>
            <a:off x="1196975" y="4560888"/>
            <a:ext cx="4867275" cy="47640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a:cs typeface="Arial" panose="020B0604020202020204" pitchFamily="34" charset="0"/>
              </a:rPr>
              <a:t>The management of type 1 diabetes has changed dramatically in the last 6-7 years, but the basic idea of balancing insulin or medications with carbohydrate intake has remained the same. </a:t>
            </a:r>
          </a:p>
          <a:p>
            <a:pPr eaLnBrk="1" hangingPunct="1"/>
            <a:endParaRPr lang="en-US" altLang="en-US">
              <a:cs typeface="Arial" panose="020B0604020202020204" pitchFamily="34" charset="0"/>
            </a:endParaRPr>
          </a:p>
          <a:p>
            <a:pPr marL="342900" lvl="1" indent="-114300" eaLnBrk="1" hangingPunct="1">
              <a:buFontTx/>
              <a:buChar char="•"/>
            </a:pPr>
            <a:r>
              <a:rPr lang="en-US" altLang="en-US">
                <a:cs typeface="Arial" panose="020B0604020202020204" pitchFamily="34" charset="0"/>
              </a:rPr>
              <a:t>More children than ever benefit from the flexibility in meal planning using the exchange or carbohydrate counting methods.  </a:t>
            </a:r>
          </a:p>
          <a:p>
            <a:pPr marL="342900" lvl="1" indent="-114300" eaLnBrk="1" hangingPunct="1">
              <a:buFontTx/>
              <a:buChar char="•"/>
            </a:pPr>
            <a:endParaRPr lang="en-US" altLang="en-US">
              <a:cs typeface="Arial" panose="020B0604020202020204" pitchFamily="34" charset="0"/>
            </a:endParaRPr>
          </a:p>
          <a:p>
            <a:pPr marL="342900" lvl="1" indent="-114300" eaLnBrk="1" hangingPunct="1">
              <a:buFontTx/>
              <a:buChar char="•"/>
            </a:pPr>
            <a:r>
              <a:rPr lang="en-US" altLang="en-US">
                <a:cs typeface="Arial" panose="020B0604020202020204" pitchFamily="34" charset="0"/>
              </a:rPr>
              <a:t>These meal planning approaches are used successfully with traditional insulin plans, multiple daily insulin injections, or insulin pumps.   </a:t>
            </a:r>
          </a:p>
          <a:p>
            <a:pPr marL="342900" lvl="1" indent="-114300" eaLnBrk="1" hangingPunct="1">
              <a:buFontTx/>
              <a:buChar char="•"/>
            </a:pPr>
            <a:endParaRPr lang="en-US" altLang="en-US">
              <a:cs typeface="Arial" panose="020B0604020202020204" pitchFamily="34" charset="0"/>
            </a:endParaRPr>
          </a:p>
          <a:p>
            <a:pPr marL="342900" lvl="1" indent="-114300" eaLnBrk="1" hangingPunct="1">
              <a:buFontTx/>
              <a:buChar char="•"/>
            </a:pPr>
            <a:r>
              <a:rPr lang="en-US" altLang="en-US">
                <a:cs typeface="Arial" panose="020B0604020202020204" pitchFamily="34" charset="0"/>
              </a:rPr>
              <a:t>The increased use of pen-devices and pumps to deliver insulin has made “on-the-spot” insulin delivery easier and more precise.  </a:t>
            </a:r>
          </a:p>
          <a:p>
            <a:pPr marL="342900" lvl="1" indent="-114300" eaLnBrk="1" hangingPunct="1">
              <a:buFontTx/>
              <a:buChar char="•"/>
            </a:pPr>
            <a:endParaRPr lang="en-US" altLang="en-US">
              <a:cs typeface="Arial" panose="020B0604020202020204" pitchFamily="34" charset="0"/>
            </a:endParaRPr>
          </a:p>
          <a:p>
            <a:pPr marL="342900" lvl="1" indent="-114300" eaLnBrk="1" hangingPunct="1">
              <a:buFontTx/>
              <a:buChar char="•"/>
            </a:pPr>
            <a:r>
              <a:rPr lang="en-US" altLang="en-US">
                <a:cs typeface="Arial" panose="020B0604020202020204" pitchFamily="34" charset="0"/>
              </a:rPr>
              <a:t>Additionally, the introduction of newer insulins has cut down on the need to snack just to avoid low blood glucose.</a:t>
            </a:r>
          </a:p>
          <a:p>
            <a:pPr marL="342900" lvl="1" indent="-114300" eaLnBrk="1" hangingPunct="1">
              <a:buFontTx/>
              <a:buChar char="•"/>
            </a:pPr>
            <a:endParaRPr lang="en-US" altLang="en-US">
              <a:cs typeface="Arial" panose="020B0604020202020204" pitchFamily="34" charset="0"/>
            </a:endParaRPr>
          </a:p>
          <a:p>
            <a:pPr eaLnBrk="1" hangingPunct="1"/>
            <a:r>
              <a:rPr lang="en-US" altLang="en-US">
                <a:cs typeface="Arial" panose="020B0604020202020204" pitchFamily="34" charset="0"/>
              </a:rPr>
              <a:t>Most students will dose their insulin before a meal or substantial snack.  However, some, who are picky or unpredictable eaters, may dose after eating, based on the actual amount of carbohydrate eaten.  The timing of insulin dosing with respect to meals and snacks should be specified in the DMMP.</a:t>
            </a: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06040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spcBef>
                <a:spcPct val="30000"/>
              </a:spcBef>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Times New Roman" panose="02020603050405020304" pitchFamily="18" charset="0"/>
              </a:defRPr>
            </a:lvl2pPr>
            <a:lvl3pPr marL="1143000" indent="-228600" defTabSz="960438">
              <a:spcBef>
                <a:spcPct val="30000"/>
              </a:spcBef>
              <a:defRPr kumimoji="1" sz="1200">
                <a:solidFill>
                  <a:schemeClr val="tx1"/>
                </a:solidFill>
                <a:latin typeface="Times New Roman" panose="02020603050405020304" pitchFamily="18" charset="0"/>
              </a:defRPr>
            </a:lvl3pPr>
            <a:lvl4pPr marL="1600200" indent="-228600" defTabSz="960438">
              <a:spcBef>
                <a:spcPct val="30000"/>
              </a:spcBef>
              <a:defRPr kumimoji="1" sz="1200">
                <a:solidFill>
                  <a:schemeClr val="tx1"/>
                </a:solidFill>
                <a:latin typeface="Times New Roman" panose="02020603050405020304" pitchFamily="18" charset="0"/>
              </a:defRPr>
            </a:lvl4pPr>
            <a:lvl5pPr marL="2057400" indent="-228600" defTabSz="960438">
              <a:spcBef>
                <a:spcPct val="30000"/>
              </a:spcBef>
              <a:defRPr kumimoji="1" sz="1200">
                <a:solidFill>
                  <a:schemeClr val="tx1"/>
                </a:solidFill>
                <a:latin typeface="Times New Roman" panose="02020603050405020304" pitchFamily="18" charset="0"/>
              </a:defRPr>
            </a:lvl5pPr>
            <a:lvl6pPr marL="25146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043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0438" rtl="0" eaLnBrk="0" fontAlgn="base" latinLnBrk="0" hangingPunct="0">
              <a:lnSpc>
                <a:spcPct val="100000"/>
              </a:lnSpc>
              <a:spcBef>
                <a:spcPct val="0"/>
              </a:spcBef>
              <a:spcAft>
                <a:spcPct val="0"/>
              </a:spcAft>
              <a:buClrTx/>
              <a:buSzTx/>
              <a:buFontTx/>
              <a:buNone/>
              <a:tabLst/>
              <a:defRPr/>
            </a:pPr>
            <a:fld id="{1D64D3FB-4C4B-4A4B-A838-D7C88E87FEC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0438"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4867" name="Rectangle 1026"/>
          <p:cNvSpPr>
            <a:spLocks noGrp="1" noRot="1" noChangeAspect="1" noChangeArrowheads="1" noTextEdit="1"/>
          </p:cNvSpPr>
          <p:nvPr>
            <p:ph type="sldImg"/>
          </p:nvPr>
        </p:nvSpPr>
        <p:spPr>
          <a:ln/>
        </p:spPr>
      </p:sp>
      <p:sp>
        <p:nvSpPr>
          <p:cNvPr id="164868" name="Rectangle 1027"/>
          <p:cNvSpPr>
            <a:spLocks noGrp="1" noChangeArrowheads="1"/>
          </p:cNvSpPr>
          <p:nvPr>
            <p:ph type="body" idx="1"/>
          </p:nvPr>
        </p:nvSpPr>
        <p:spPr>
          <a:xfrm>
            <a:off x="1143000" y="4572000"/>
            <a:ext cx="5410200" cy="4308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lnSpc>
                <a:spcPct val="90000"/>
              </a:lnSpc>
              <a:spcBef>
                <a:spcPct val="0"/>
              </a:spcBef>
              <a:spcAft>
                <a:spcPts val="600"/>
              </a:spcAft>
            </a:pPr>
            <a:r>
              <a:rPr lang="en-US" altLang="en-US">
                <a:cs typeface="Arial" panose="020B0604020202020204" pitchFamily="34" charset="0"/>
              </a:rPr>
              <a:t>The most advanced carbohydrate counting method  allows the student to adjust his/her insulin depending on the amount of carbohydrate eaten at each meal or snack.</a:t>
            </a:r>
            <a:endParaRPr lang="en-US" altLang="en-US">
              <a:cs typeface="Times New Roman" panose="02020603050405020304" pitchFamily="18" charset="0"/>
            </a:endParaRPr>
          </a:p>
          <a:p>
            <a:pPr eaLnBrk="1" hangingPunct="1">
              <a:lnSpc>
                <a:spcPct val="90000"/>
              </a:lnSpc>
              <a:spcBef>
                <a:spcPts val="600"/>
              </a:spcBef>
              <a:spcAft>
                <a:spcPts val="600"/>
              </a:spcAft>
            </a:pPr>
            <a:r>
              <a:rPr lang="en-US" altLang="en-US">
                <a:cs typeface="Times New Roman" panose="02020603050405020304" pitchFamily="18" charset="0"/>
              </a:rPr>
              <a:t>The insulin-to-carb ratio:</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Insulin-to-carb ratio can be defined as the amount of rapid or short acting insulin that is needed to “cover” the blood glucose raising effect of a carbohydrates that are consumed at the meal or snack.</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Varies from student to student. </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Is determined by the student’s health care team </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Should be included in the DMMP.</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Usually stated as a ratio of 1 unit of insulin to x grams carbohydrate.</a:t>
            </a:r>
          </a:p>
          <a:p>
            <a:pPr eaLnBrk="1" hangingPunct="1">
              <a:lnSpc>
                <a:spcPct val="90000"/>
              </a:lnSpc>
              <a:spcBef>
                <a:spcPts val="600"/>
              </a:spcBef>
              <a:spcAft>
                <a:spcPts val="600"/>
              </a:spcAft>
            </a:pPr>
            <a:r>
              <a:rPr lang="en-US" altLang="en-US">
                <a:cs typeface="Times New Roman" panose="02020603050405020304" pitchFamily="18" charset="0"/>
              </a:rPr>
              <a:t>The insulin-to carb ratio method is used more often by:</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Students who are trying to maintain tight control</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Students who use multiple daily injection insulin plan or insulin pumps</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Older or more independent students</a:t>
            </a:r>
          </a:p>
          <a:p>
            <a:pPr lvl="1" indent="-114300" eaLnBrk="1" hangingPunct="1">
              <a:lnSpc>
                <a:spcPct val="90000"/>
              </a:lnSpc>
              <a:spcBef>
                <a:spcPct val="0"/>
              </a:spcBef>
              <a:spcAft>
                <a:spcPts val="600"/>
              </a:spcAft>
              <a:buFontTx/>
              <a:buChar char="•"/>
            </a:pPr>
            <a:r>
              <a:rPr lang="en-US" altLang="en-US">
                <a:cs typeface="Times New Roman" panose="02020603050405020304" pitchFamily="18" charset="0"/>
              </a:rPr>
              <a:t>Students who are picky or unpredictable eaters</a:t>
            </a:r>
          </a:p>
          <a:p>
            <a:pPr eaLnBrk="1" hangingPunct="1">
              <a:lnSpc>
                <a:spcPct val="90000"/>
              </a:lnSpc>
              <a:spcBef>
                <a:spcPct val="0"/>
              </a:spcBef>
              <a:spcAft>
                <a:spcPts val="600"/>
              </a:spcAft>
            </a:pPr>
            <a:r>
              <a:rPr lang="en-US" altLang="en-US">
                <a:cs typeface="Times New Roman" panose="02020603050405020304" pitchFamily="18" charset="0"/>
              </a:rPr>
              <a:t>Students who use this method may administer insulin before, during, or after the meal per their DMMP.</a:t>
            </a:r>
          </a:p>
          <a:p>
            <a:pPr eaLnBrk="1" hangingPunct="1">
              <a:lnSpc>
                <a:spcPct val="90000"/>
              </a:lnSpc>
              <a:spcBef>
                <a:spcPts val="600"/>
              </a:spcBef>
              <a:spcAft>
                <a:spcPts val="600"/>
              </a:spcAft>
            </a:pPr>
            <a:r>
              <a:rPr lang="en-US" altLang="en-US">
                <a:cs typeface="Times New Roman" panose="02020603050405020304" pitchFamily="18" charset="0"/>
              </a:rPr>
              <a:t>If students are administering insulin before the meal, it is particularly important that they know the menu and the nutritional value of menu items, whether the lunch is purchased at school or prepared at home.</a:t>
            </a:r>
            <a:endParaRPr lang="en-US" altLang="en-US">
              <a:cs typeface="Arial" panose="020B0604020202020204" pitchFamily="34" charset="0"/>
            </a:endParaRPr>
          </a:p>
        </p:txBody>
      </p:sp>
    </p:spTree>
    <p:extLst>
      <p:ext uri="{BB962C8B-B14F-4D97-AF65-F5344CB8AC3E}">
        <p14:creationId xmlns:p14="http://schemas.microsoft.com/office/powerpoint/2010/main" val="528933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0A6017A8-7A01-40E4-B4E8-ADCBEA1BFB9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50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7939" name="Rectangle 2"/>
          <p:cNvSpPr>
            <a:spLocks noGrp="1" noRot="1" noChangeAspect="1" noChangeArrowheads="1" noTextEdit="1"/>
          </p:cNvSpPr>
          <p:nvPr>
            <p:ph type="sldImg"/>
          </p:nvPr>
        </p:nvSpPr>
        <p:spPr>
          <a:xfrm>
            <a:off x="1257300" y="720725"/>
            <a:ext cx="4800600" cy="3600450"/>
          </a:xfrm>
          <a:ln/>
        </p:spPr>
      </p:sp>
      <p:sp>
        <p:nvSpPr>
          <p:cNvPr id="167940"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r>
              <a:rPr lang="en-US" altLang="en-US" sz="900" b="1"/>
              <a:t>TALKING POINTS</a:t>
            </a:r>
          </a:p>
          <a:p>
            <a:pPr eaLnBrk="1" hangingPunct="1"/>
            <a:endParaRPr lang="en-US" altLang="en-US" sz="900" b="1"/>
          </a:p>
          <a:p>
            <a:pPr eaLnBrk="1" hangingPunct="1"/>
            <a:r>
              <a:rPr lang="en-US" altLang="en-US" sz="900"/>
              <a:t>Your understanding and support can make all the difference in the health and outlook of your student. Tell personal story of a situation with a family that worked well because of ongoing communication among school staff, parents, the child’s health care team and the student.</a:t>
            </a:r>
          </a:p>
          <a:p>
            <a:pPr eaLnBrk="1" hangingPunct="1"/>
            <a:endParaRPr lang="en-US" altLang="en-US" sz="900"/>
          </a:p>
          <a:p>
            <a:pPr eaLnBrk="1" hangingPunct="1"/>
            <a:r>
              <a:rPr lang="en-US" altLang="en-US" sz="900"/>
              <a:t>Encourage self-care, but don’t draw attention to a student performing a fingerstick blood sugar check.</a:t>
            </a:r>
          </a:p>
          <a:p>
            <a:pPr eaLnBrk="1" hangingPunct="1"/>
            <a:endParaRPr lang="en-US" altLang="en-US" sz="900"/>
          </a:p>
          <a:p>
            <a:pPr eaLnBrk="1" hangingPunct="1"/>
            <a:r>
              <a:rPr lang="en-US" altLang="en-US" sz="900"/>
              <a:t>Make sure diabetes supplies and snacks are accessible to student. Students should carry a quick-acting form of carbohydrate to treat low blood sugar. You may also want to ask parent to give you some glucose tabs or juice boxes to keep at your desk. Make sure students eat snacks on time. Perhaps set a timer if your student needs a gentle reminder.</a:t>
            </a:r>
          </a:p>
          <a:p>
            <a:pPr eaLnBrk="1" hangingPunct="1"/>
            <a:endParaRPr lang="en-US" altLang="en-US" sz="900"/>
          </a:p>
          <a:p>
            <a:pPr eaLnBrk="1" hangingPunct="1"/>
            <a:r>
              <a:rPr lang="en-US" altLang="en-US" sz="900"/>
              <a:t>If a student misses classroom time or an exam, or if his or her cognition is impacted by lows or highs, give extra time to make up missed work, tests, and other assignments. </a:t>
            </a:r>
          </a:p>
          <a:p>
            <a:pPr eaLnBrk="1" hangingPunct="1"/>
            <a:endParaRPr lang="en-US" altLang="en-US" sz="900"/>
          </a:p>
          <a:p>
            <a:pPr eaLnBrk="1" hangingPunct="1"/>
            <a:r>
              <a:rPr lang="en-US" altLang="en-US" sz="900"/>
              <a:t>Do you know if your student has a 504 plan? Do you know what classroom accommodation are required and what you need to do to ensure compliance with his or her 504 and health care plan.</a:t>
            </a:r>
          </a:p>
          <a:p>
            <a:pPr eaLnBrk="1" hangingPunct="1"/>
            <a:endParaRPr lang="en-US" altLang="en-US" sz="900"/>
          </a:p>
        </p:txBody>
      </p:sp>
    </p:spTree>
    <p:extLst>
      <p:ext uri="{BB962C8B-B14F-4D97-AF65-F5344CB8AC3E}">
        <p14:creationId xmlns:p14="http://schemas.microsoft.com/office/powerpoint/2010/main" val="1768738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C0E07FDA-FD5E-46EA-8CC4-9E30E1E6F82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51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9987" name="Rectangle 2"/>
          <p:cNvSpPr>
            <a:spLocks noGrp="1" noRot="1" noChangeAspect="1" noChangeArrowheads="1" noTextEdit="1"/>
          </p:cNvSpPr>
          <p:nvPr>
            <p:ph type="sldImg"/>
          </p:nvPr>
        </p:nvSpPr>
        <p:spPr>
          <a:xfrm>
            <a:off x="1257300" y="720725"/>
            <a:ext cx="4800600" cy="3600450"/>
          </a:xfrm>
          <a:ln/>
        </p:spPr>
      </p:sp>
      <p:sp>
        <p:nvSpPr>
          <p:cNvPr id="169988"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r>
              <a:rPr lang="en-US" altLang="en-US" sz="900" b="1"/>
              <a:t>TALKING POINTS</a:t>
            </a:r>
          </a:p>
          <a:p>
            <a:pPr eaLnBrk="1" hangingPunct="1"/>
            <a:endParaRPr lang="en-US" altLang="en-US" sz="900" b="1"/>
          </a:p>
          <a:p>
            <a:pPr eaLnBrk="1" hangingPunct="1"/>
            <a:r>
              <a:rPr lang="en-US" altLang="en-US" sz="900"/>
              <a:t>Do you know who in your school has been trained to provide diabetes care? </a:t>
            </a:r>
          </a:p>
          <a:p>
            <a:pPr eaLnBrk="1" hangingPunct="1"/>
            <a:endParaRPr lang="en-US" altLang="en-US" sz="900"/>
          </a:p>
          <a:p>
            <a:pPr eaLnBrk="1" hangingPunct="1"/>
            <a:r>
              <a:rPr lang="en-US" altLang="en-US" sz="900"/>
              <a:t>Does your substitute teacher plan identify your student with diabetes and explain his or her classroom needs? Include 3 common signs and symptoms of the child’s low blood sugar.  Include 3 common signs and symptoms of the child’s high blood sugar.</a:t>
            </a:r>
          </a:p>
          <a:p>
            <a:pPr eaLnBrk="1" hangingPunct="1"/>
            <a:endParaRPr lang="en-US" altLang="en-US" sz="900"/>
          </a:p>
          <a:p>
            <a:pPr eaLnBrk="1" hangingPunct="1"/>
            <a:r>
              <a:rPr lang="en-US" altLang="en-US" sz="900"/>
              <a:t>Do you know when your student needs to check his or her blood sugar? Can he do it at his desk or does he desire privacy?</a:t>
            </a:r>
          </a:p>
          <a:p>
            <a:pPr eaLnBrk="1" hangingPunct="1"/>
            <a:endParaRPr lang="en-US" altLang="en-US" sz="900"/>
          </a:p>
          <a:p>
            <a:pPr eaLnBrk="1" hangingPunct="1"/>
            <a:r>
              <a:rPr lang="en-US" altLang="en-US" sz="900"/>
              <a:t>Let parents know as soon as possible about class parties or other special events. Children with diabetes can eat the same foods as other children with advanced planning.</a:t>
            </a:r>
          </a:p>
          <a:p>
            <a:pPr eaLnBrk="1" hangingPunct="1"/>
            <a:endParaRPr lang="en-US" altLang="en-US" sz="900"/>
          </a:p>
          <a:p>
            <a:pPr eaLnBrk="1" hangingPunct="1"/>
            <a:r>
              <a:rPr lang="en-US" altLang="en-US" sz="900"/>
              <a:t>Consider developing a lesson plan about diabetes and incorporate it in your science or health lessons. ADA has several lessons available for you at diabetes.org/schoolwalk. School Walk for Diabetes is a great program that will help our students to learn more about diabetes and provide community support for children with diabetes.</a:t>
            </a:r>
          </a:p>
          <a:p>
            <a:pPr eaLnBrk="1" hangingPunct="1"/>
            <a:endParaRPr lang="en-US" altLang="en-US" sz="900"/>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824226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0A5061-2BBE-40B6-B1A7-768029BD2BD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0334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0A5061-2BBE-40B6-B1A7-768029BD2BD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39258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kumimoji="1" sz="1200">
                <a:solidFill>
                  <a:schemeClr val="tx1"/>
                </a:solidFill>
                <a:latin typeface="Times New Roman" panose="02020603050405020304" pitchFamily="18" charset="0"/>
              </a:defRPr>
            </a:lvl1pPr>
            <a:lvl2pPr marL="785813" indent="-303213" defTabSz="966788">
              <a:spcBef>
                <a:spcPct val="30000"/>
              </a:spcBef>
              <a:defRPr kumimoji="1" sz="1200">
                <a:solidFill>
                  <a:schemeClr val="tx1"/>
                </a:solidFill>
                <a:latin typeface="Times New Roman" panose="02020603050405020304" pitchFamily="18" charset="0"/>
              </a:defRPr>
            </a:lvl2pPr>
            <a:lvl3pPr marL="1208088" indent="-241300" defTabSz="966788">
              <a:spcBef>
                <a:spcPct val="30000"/>
              </a:spcBef>
              <a:defRPr kumimoji="1" sz="1200">
                <a:solidFill>
                  <a:schemeClr val="tx1"/>
                </a:solidFill>
                <a:latin typeface="Times New Roman" panose="02020603050405020304" pitchFamily="18" charset="0"/>
              </a:defRPr>
            </a:lvl3pPr>
            <a:lvl4pPr marL="1692275" indent="-242888" defTabSz="966788">
              <a:spcBef>
                <a:spcPct val="30000"/>
              </a:spcBef>
              <a:defRPr kumimoji="1" sz="1200">
                <a:solidFill>
                  <a:schemeClr val="tx1"/>
                </a:solidFill>
                <a:latin typeface="Times New Roman" panose="02020603050405020304" pitchFamily="18" charset="0"/>
              </a:defRPr>
            </a:lvl4pPr>
            <a:lvl5pPr marL="2174875" indent="-241300" defTabSz="966788">
              <a:spcBef>
                <a:spcPct val="30000"/>
              </a:spcBef>
              <a:defRPr kumimoji="1"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9E437A20-4A82-4A27-A181-0E0746D833A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23" name="Rectangle 2"/>
          <p:cNvSpPr>
            <a:spLocks noGrp="1" noRot="1" noChangeAspect="1" noChangeArrowheads="1" noTextEdit="1"/>
          </p:cNvSpPr>
          <p:nvPr>
            <p:ph type="sldImg"/>
          </p:nvPr>
        </p:nvSpPr>
        <p:spPr>
          <a:xfrm>
            <a:off x="1257300" y="720725"/>
            <a:ext cx="4800600" cy="3600450"/>
          </a:xfrm>
          <a:ln/>
        </p:spPr>
      </p:sp>
      <p:sp>
        <p:nvSpPr>
          <p:cNvPr id="81924"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61" tIns="48331" rIns="96661" bIns="48331"/>
          <a:lstStyle/>
          <a:p>
            <a:pPr eaLnBrk="1" hangingPunct="1"/>
            <a:r>
              <a:rPr lang="en-US" altLang="en-US" b="1"/>
              <a:t>TALKING POINTS</a:t>
            </a:r>
          </a:p>
          <a:p>
            <a:pPr eaLnBrk="1" hangingPunct="1"/>
            <a:endParaRPr lang="en-US" altLang="en-US"/>
          </a:p>
          <a:p>
            <a:pPr eaLnBrk="1" hangingPunct="1"/>
            <a:r>
              <a:rPr lang="en-US" altLang="en-US"/>
              <a:t>Accurate and early diagnosis of diabetes is imperative.  </a:t>
            </a:r>
          </a:p>
          <a:p>
            <a:pPr eaLnBrk="1" hangingPunct="1"/>
            <a:r>
              <a:rPr lang="en-US" altLang="en-US"/>
              <a:t/>
            </a:r>
            <a:br>
              <a:rPr lang="en-US" altLang="en-US"/>
            </a:br>
            <a:r>
              <a:rPr lang="en-US" altLang="en-US"/>
              <a:t>Complications can occur at any time and can be deadly in both type 1 and type 2 diabetes.</a:t>
            </a:r>
          </a:p>
          <a:p>
            <a:pPr eaLnBrk="1" hangingPunct="1"/>
            <a:endParaRPr lang="en-US" altLang="en-US"/>
          </a:p>
          <a:p>
            <a:pPr eaLnBrk="1" hangingPunct="1"/>
            <a:r>
              <a:rPr lang="en-US" altLang="en-US"/>
              <a:t>As school personnel, you are part of a team – led by the school nurse – to care for children with diabetes.  Your prompt response to symptoms can play a major role in the prevention of short– and long–term complications.  You will also help to ensure that your students with diabetes can maximize learning and academic performance.</a:t>
            </a:r>
          </a:p>
        </p:txBody>
      </p:sp>
    </p:spTree>
    <p:extLst>
      <p:ext uri="{BB962C8B-B14F-4D97-AF65-F5344CB8AC3E}">
        <p14:creationId xmlns:p14="http://schemas.microsoft.com/office/powerpoint/2010/main" val="4351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14B26DCE-F80E-47FC-85C9-410122C0A96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3971" name="Rectangle 2"/>
          <p:cNvSpPr>
            <a:spLocks noGrp="1" noRot="1" noChangeAspect="1" noChangeArrowheads="1" noTextEdit="1"/>
          </p:cNvSpPr>
          <p:nvPr>
            <p:ph type="sldImg"/>
          </p:nvPr>
        </p:nvSpPr>
        <p:spPr>
          <a:xfrm>
            <a:off x="1260475" y="527050"/>
            <a:ext cx="4795838" cy="3597275"/>
          </a:xfrm>
          <a:ln/>
        </p:spPr>
      </p:sp>
      <p:sp>
        <p:nvSpPr>
          <p:cNvPr id="83972" name="Rectangle 3"/>
          <p:cNvSpPr>
            <a:spLocks noGrp="1" noChangeArrowheads="1"/>
          </p:cNvSpPr>
          <p:nvPr>
            <p:ph type="body" idx="1"/>
          </p:nvPr>
        </p:nvSpPr>
        <p:spPr>
          <a:xfrm>
            <a:off x="495300" y="4454525"/>
            <a:ext cx="6249988" cy="4505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sz="1100" b="1"/>
              <a:t>Diabetes is managed with medication, nutrition, physical activity and glucose monitoring, but there is NO cure. </a:t>
            </a:r>
          </a:p>
          <a:p>
            <a:pPr eaLnBrk="1" hangingPunct="1"/>
            <a:endParaRPr lang="en-US" altLang="en-US" sz="1100"/>
          </a:p>
          <a:p>
            <a:pPr eaLnBrk="1" hangingPunct="1"/>
            <a:r>
              <a:rPr lang="en-US" altLang="en-US" sz="1100"/>
              <a:t>When the body doesn’t produce insulin, it must be obtained from another source.  All people with type 1 diabetes must take insulin by injection to live. </a:t>
            </a:r>
          </a:p>
          <a:p>
            <a:pPr eaLnBrk="1" hangingPunct="1"/>
            <a:endParaRPr lang="en-US" altLang="en-US" sz="1100"/>
          </a:p>
          <a:p>
            <a:pPr eaLnBrk="1" hangingPunct="1"/>
            <a:r>
              <a:rPr lang="en-US" altLang="en-US" sz="1100"/>
              <a:t>Many people with type 2 diabetes take glucose-lowering medications which can be taken orally or by injection.  Many youth with type 2 take insulin, often in addition to other glucose lowering medications.  People with both types of diabetes also need to manage their diet and physical activity.   </a:t>
            </a:r>
          </a:p>
          <a:p>
            <a:pPr eaLnBrk="1" hangingPunct="1"/>
            <a:endParaRPr lang="en-US" altLang="en-US" sz="1100"/>
          </a:p>
          <a:p>
            <a:pPr eaLnBrk="1" hangingPunct="1"/>
            <a:r>
              <a:rPr lang="en-US" altLang="en-US" sz="1100"/>
              <a:t>Neither insulin nor other medications, however, are cures for diabetes: they only help control the disease.  </a:t>
            </a:r>
          </a:p>
          <a:p>
            <a:pPr eaLnBrk="1" hangingPunct="1">
              <a:spcBef>
                <a:spcPts val="1250"/>
              </a:spcBef>
            </a:pPr>
            <a:r>
              <a:rPr lang="en-US" altLang="en-US" sz="1100"/>
              <a:t>With both type 1 or type 2 diabetes, the goal of effective diabetes management is to control blood glucose levels by keeping them within a target range that is individually determined for each child.  </a:t>
            </a:r>
          </a:p>
          <a:p>
            <a:pPr eaLnBrk="1" hangingPunct="1">
              <a:spcBef>
                <a:spcPts val="1250"/>
              </a:spcBef>
            </a:pPr>
            <a:r>
              <a:rPr lang="en-US" altLang="en-US" sz="1100"/>
              <a:t>Optimal blood glucose control is essential to:</a:t>
            </a:r>
          </a:p>
          <a:p>
            <a:pPr marL="342900" lvl="1" indent="-114300" eaLnBrk="1" hangingPunct="1">
              <a:buFontTx/>
              <a:buChar char="•"/>
            </a:pPr>
            <a:r>
              <a:rPr lang="en-US" altLang="en-US" sz="1100"/>
              <a:t>Promote normal growth and development and allow for optimal learning. </a:t>
            </a:r>
          </a:p>
          <a:p>
            <a:pPr marL="342900" lvl="1" indent="-114300" eaLnBrk="1" hangingPunct="1">
              <a:buFontTx/>
              <a:buChar char="•"/>
            </a:pPr>
            <a:r>
              <a:rPr lang="en-US" altLang="en-US" sz="1100"/>
              <a:t>Prevent the immediate dangers of blood glucose that is either too high or too low. </a:t>
            </a:r>
          </a:p>
          <a:p>
            <a:pPr eaLnBrk="1" hangingPunct="1">
              <a:spcBef>
                <a:spcPts val="1250"/>
              </a:spcBef>
            </a:pPr>
            <a:r>
              <a:rPr lang="en-US" altLang="en-US" sz="1100"/>
              <a:t>Additionally, research has shown that maintaining blood glucose levels within the target range can:</a:t>
            </a:r>
          </a:p>
          <a:p>
            <a:pPr marL="342900" lvl="1" indent="-114300" eaLnBrk="1" hangingPunct="1">
              <a:buFontTx/>
              <a:buChar char="•"/>
            </a:pPr>
            <a:r>
              <a:rPr lang="en-US" altLang="en-US" sz="1100"/>
              <a:t>Prevent or delay the long-term complications of diabetes such as heart attack, stroke,</a:t>
            </a:r>
            <a:r>
              <a:rPr lang="en-US" altLang="en-US" sz="1100" i="1"/>
              <a:t> </a:t>
            </a:r>
            <a:r>
              <a:rPr lang="en-US" altLang="en-US" sz="1100"/>
              <a:t>blindness, kidney failure, nerve disease, and amputations of the foot or leg.*     </a:t>
            </a:r>
          </a:p>
          <a:p>
            <a:pPr marL="342900" lvl="1" indent="-114300" eaLnBrk="1" hangingPunct="1"/>
            <a:r>
              <a:rPr lang="en-US" altLang="en-US" sz="1100" i="1"/>
              <a:t>*While it is important for school personnel to be aware of the potential for these serious life-limiting or life threatening complications, it is not appropriate for school personnel to discuss risks for complications with individual students.</a:t>
            </a:r>
          </a:p>
          <a:p>
            <a:pPr eaLnBrk="1" hangingPunct="1">
              <a:buFontTx/>
              <a:buChar char="•"/>
            </a:pPr>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27863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5A24696B-6A9B-4991-AB66-18D3185851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b="1"/>
              <a:t>Maintaining good blood glucose control is a juggling act, 24 hours a day, 7 days a week.</a:t>
            </a:r>
          </a:p>
          <a:p>
            <a:pPr eaLnBrk="1" hangingPunct="1"/>
            <a:endParaRPr lang="en-US" altLang="en-US"/>
          </a:p>
          <a:p>
            <a:pPr eaLnBrk="1" hangingPunct="1"/>
            <a:r>
              <a:rPr lang="en-US" altLang="en-US"/>
              <a:t>The key to optimal diabetes control is a careful balance or juggling of food, physical activity, and insulin and/or oral medication.  </a:t>
            </a:r>
          </a:p>
          <a:p>
            <a:pPr eaLnBrk="1" hangingPunct="1"/>
            <a:r>
              <a:rPr lang="en-US" altLang="en-US"/>
              <a:t>As a general rule:</a:t>
            </a:r>
          </a:p>
          <a:p>
            <a:pPr marL="342900" lvl="1" indent="-114300" eaLnBrk="1" hangingPunct="1">
              <a:buFontTx/>
              <a:buChar char="•"/>
            </a:pPr>
            <a:r>
              <a:rPr lang="en-US" altLang="en-US"/>
              <a:t>Insulin/oral medication and physical activity makes blood glucose levels go down.  </a:t>
            </a:r>
          </a:p>
          <a:p>
            <a:pPr marL="342900" lvl="1" indent="-114300" eaLnBrk="1" hangingPunct="1">
              <a:buFontTx/>
              <a:buChar char="•"/>
            </a:pPr>
            <a:r>
              <a:rPr lang="en-US" altLang="en-US"/>
              <a:t>Food makes blood glucose levels go up.  </a:t>
            </a:r>
          </a:p>
          <a:p>
            <a:pPr marL="342900" lvl="1" indent="-114300" eaLnBrk="1" hangingPunct="1">
              <a:buFontTx/>
              <a:buChar char="•"/>
            </a:pPr>
            <a:r>
              <a:rPr lang="en-US" altLang="en-US"/>
              <a:t>Several other factors, such as stress, illness or injury, also can affect blood glucose levels.</a:t>
            </a:r>
          </a:p>
          <a:p>
            <a:pPr eaLnBrk="1" hangingPunct="1"/>
            <a:endParaRPr lang="en-US" altLang="en-US"/>
          </a:p>
          <a:p>
            <a:pPr eaLnBrk="1" hangingPunct="1"/>
            <a:r>
              <a:rPr lang="en-US" altLang="en-US"/>
              <a:t>  </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772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B55BBFAA-F882-46B8-89F2-3EEAE26E44B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Bef>
                <a:spcPct val="45000"/>
              </a:spcBef>
            </a:pPr>
            <a:r>
              <a:rPr lang="en-US" altLang="en-US">
                <a:cs typeface="Times New Roman" panose="02020603050405020304" pitchFamily="18" charset="0"/>
              </a:rPr>
              <a:t>The need for performance of or assistance with diabetes care tasks will vary from student to student.</a:t>
            </a:r>
          </a:p>
          <a:p>
            <a:pPr eaLnBrk="1" hangingPunct="1">
              <a:spcBef>
                <a:spcPct val="45000"/>
              </a:spcBef>
            </a:pPr>
            <a:r>
              <a:rPr lang="en-US" altLang="en-US" b="1">
                <a:cs typeface="Times New Roman" panose="02020603050405020304" pitchFamily="18" charset="0"/>
              </a:rPr>
              <a:t>Routine Care:</a:t>
            </a:r>
          </a:p>
          <a:p>
            <a:pPr lvl="1" indent="-225425" eaLnBrk="1" hangingPunct="1">
              <a:spcBef>
                <a:spcPct val="45000"/>
              </a:spcBef>
              <a:buFontTx/>
              <a:buChar char="•"/>
            </a:pPr>
            <a:r>
              <a:rPr lang="en-US" altLang="en-US">
                <a:cs typeface="Times New Roman" panose="02020603050405020304" pitchFamily="18" charset="0"/>
              </a:rPr>
              <a:t>Many students will be able to handle all or almost all of their routine  diabetes care by themselves – they can check their own blood glucose, and they can dose and give their own insulin or medication, keeping it in balance with physical activity and food intake.</a:t>
            </a:r>
          </a:p>
          <a:p>
            <a:pPr lvl="1" indent="-225425" eaLnBrk="1" hangingPunct="1">
              <a:spcBef>
                <a:spcPct val="45000"/>
              </a:spcBef>
              <a:buFontTx/>
              <a:buChar char="•"/>
            </a:pPr>
            <a:r>
              <a:rPr lang="en-US" altLang="en-US">
                <a:cs typeface="Times New Roman" panose="02020603050405020304" pitchFamily="18" charset="0"/>
              </a:rPr>
              <a:t>Some students, because of age, developmental level, or inexperience, will need help from school staff, including performing tasks like insulin administration, blood glucose monitoring, or carbohydrate counting. </a:t>
            </a:r>
          </a:p>
          <a:p>
            <a:pPr eaLnBrk="1" hangingPunct="1">
              <a:spcBef>
                <a:spcPct val="45000"/>
              </a:spcBef>
            </a:pPr>
            <a:endParaRPr lang="en-US" altLang="en-US" b="1">
              <a:cs typeface="Times New Roman" panose="02020603050405020304" pitchFamily="18" charset="0"/>
            </a:endParaRPr>
          </a:p>
          <a:p>
            <a:pPr eaLnBrk="1" hangingPunct="1">
              <a:spcBef>
                <a:spcPct val="45000"/>
              </a:spcBef>
            </a:pPr>
            <a:r>
              <a:rPr lang="en-US" altLang="en-US" b="1">
                <a:cs typeface="Times New Roman" panose="02020603050405020304" pitchFamily="18" charset="0"/>
              </a:rPr>
              <a:t>Emergency Care:</a:t>
            </a:r>
          </a:p>
          <a:p>
            <a:pPr lvl="1" indent="-225425" eaLnBrk="1" hangingPunct="1">
              <a:buFontTx/>
              <a:buChar char="•"/>
            </a:pPr>
            <a:r>
              <a:rPr lang="en-US" altLang="en-US"/>
              <a:t>ALL students with diabetes will need help in the event of an emergency situation.</a:t>
            </a:r>
            <a:endParaRPr lang="en-US" altLang="en-US" b="1">
              <a:cs typeface="Times New Roman" panose="02020603050405020304" pitchFamily="18" charset="0"/>
            </a:endParaRPr>
          </a:p>
          <a:p>
            <a:pPr eaLnBrk="1" hangingPunct="1">
              <a:spcBef>
                <a:spcPct val="45000"/>
              </a:spcBef>
            </a:pPr>
            <a:r>
              <a:rPr lang="en-US" altLang="en-US">
                <a:cs typeface="Times New Roman" panose="02020603050405020304" pitchFamily="18" charset="0"/>
              </a:rPr>
              <a:t>The level of care and assistance will be outlined in the Diabetes Medical Management Plan (DMMP) agreed upon by the health care provider, parent/guardian, school nurse and student.</a:t>
            </a:r>
          </a:p>
          <a:p>
            <a:pPr eaLnBrk="1" hangingPunct="1"/>
            <a:endParaRPr lang="en-US" altLang="en-US">
              <a:cs typeface="Times New Roman" panose="02020603050405020304" pitchFamily="18" charset="0"/>
            </a:endParaRPr>
          </a:p>
        </p:txBody>
      </p:sp>
    </p:spTree>
    <p:extLst>
      <p:ext uri="{BB962C8B-B14F-4D97-AF65-F5344CB8AC3E}">
        <p14:creationId xmlns:p14="http://schemas.microsoft.com/office/powerpoint/2010/main" val="152058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6788">
              <a:spcBef>
                <a:spcPct val="30000"/>
              </a:spcBef>
              <a:defRPr kumimoji="1" sz="1200">
                <a:solidFill>
                  <a:schemeClr val="tx1"/>
                </a:solidFill>
                <a:latin typeface="Times New Roman" panose="02020603050405020304" pitchFamily="18" charset="0"/>
              </a:defRPr>
            </a:lvl1pPr>
            <a:lvl2pPr marL="742950" indent="-285750" defTabSz="966788">
              <a:spcBef>
                <a:spcPct val="30000"/>
              </a:spcBef>
              <a:defRPr kumimoji="1" sz="1200">
                <a:solidFill>
                  <a:schemeClr val="tx1"/>
                </a:solidFill>
                <a:latin typeface="Times New Roman" panose="02020603050405020304" pitchFamily="18" charset="0"/>
              </a:defRPr>
            </a:lvl2pPr>
            <a:lvl3pPr marL="1143000" indent="-228600" defTabSz="966788">
              <a:spcBef>
                <a:spcPct val="30000"/>
              </a:spcBef>
              <a:defRPr kumimoji="1" sz="1200">
                <a:solidFill>
                  <a:schemeClr val="tx1"/>
                </a:solidFill>
                <a:latin typeface="Times New Roman" panose="02020603050405020304" pitchFamily="18" charset="0"/>
              </a:defRPr>
            </a:lvl3pPr>
            <a:lvl4pPr marL="1600200" indent="-228600" defTabSz="966788">
              <a:spcBef>
                <a:spcPct val="30000"/>
              </a:spcBef>
              <a:defRPr kumimoji="1" sz="1200">
                <a:solidFill>
                  <a:schemeClr val="tx1"/>
                </a:solidFill>
                <a:latin typeface="Times New Roman" panose="02020603050405020304" pitchFamily="18" charset="0"/>
              </a:defRPr>
            </a:lvl4pPr>
            <a:lvl5pPr marL="2057400" indent="-228600" defTabSz="966788">
              <a:spcBef>
                <a:spcPct val="30000"/>
              </a:spcBef>
              <a:defRPr kumimoji="1"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F5A2DDFF-0D79-4768-B23D-BD5ACDDBFE4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6788"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55638" y="4576763"/>
            <a:ext cx="6156325" cy="4340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sz="1100" b="1"/>
              <a:t>The Diabetes Medical Management Plan (DMMP) is the foundation for the development of any and all school-based care plans.    The DMMP is the medical basis for an Individual Health Care Plan (IHP) written by the school nurse, a Section 504 Plan or Individualized Education Program (IEP), as well as a Quick Reference Emergency Plan.  </a:t>
            </a:r>
            <a:endParaRPr lang="en-US" altLang="en-US" sz="1100"/>
          </a:p>
          <a:p>
            <a:pPr eaLnBrk="1" hangingPunct="1"/>
            <a:r>
              <a:rPr lang="en-US" altLang="en-US" sz="1100"/>
              <a:t>A </a:t>
            </a:r>
            <a:r>
              <a:rPr lang="en-US" altLang="en-US" sz="1100" b="1"/>
              <a:t>DMMP</a:t>
            </a:r>
            <a:r>
              <a:rPr lang="en-US" altLang="en-US" sz="1100"/>
              <a:t> should be implemented for every student with diabetes. (This type of plan may have a different name in some school districts, or by some health care providers.) </a:t>
            </a:r>
          </a:p>
          <a:p>
            <a:pPr eaLnBrk="1" hangingPunct="1"/>
            <a:r>
              <a:rPr lang="en-US" altLang="en-US" sz="1100"/>
              <a:t>The  DMMP is developed and signed by the student’s personal health care team and parent/guardian with the specific needs of an individual student in mind.   It should detail all the elements of care and assistance for that student.  </a:t>
            </a:r>
          </a:p>
          <a:p>
            <a:pPr eaLnBrk="1" hangingPunct="1"/>
            <a:r>
              <a:rPr lang="en-US" altLang="en-US" sz="1100"/>
              <a:t>Once the DMMP has been provided to the school, it is implemented collaboratively by the school diabetes team, which includes the school nurse, student, parent/guardian, and other school personnel.   </a:t>
            </a:r>
          </a:p>
          <a:p>
            <a:pPr eaLnBrk="1" hangingPunct="1"/>
            <a:r>
              <a:rPr lang="en-US" altLang="en-US" sz="1100"/>
              <a:t>Details regarding how, when, where and by whom the elements of  the DMMP will be implemented should be documented in writing.  Many school districts have their own individual health plan forms where the school nurse documents information on diabetes care.  </a:t>
            </a:r>
          </a:p>
          <a:p>
            <a:pPr eaLnBrk="1" hangingPunct="1"/>
            <a:r>
              <a:rPr lang="en-US" altLang="en-US" sz="1100"/>
              <a:t>Additionally both health and academic accommodations related to diabetes should be included in broader education plans for students with disabilities.  </a:t>
            </a:r>
          </a:p>
          <a:p>
            <a:pPr eaLnBrk="1" hangingPunct="1"/>
            <a:r>
              <a:rPr lang="en-US" altLang="en-US" sz="1100"/>
              <a:t>For example, under Section 504 of the Rehabilitation Act of 1973, a federal law, students with diabetes are entitled to reasonable accommodations to ensure equal access to public education.  A 504 plan should be written to document diabetes-related accommodations needed by an individual student.  </a:t>
            </a:r>
          </a:p>
          <a:p>
            <a:pPr eaLnBrk="1" hangingPunct="1"/>
            <a:r>
              <a:rPr lang="en-US" altLang="en-US" sz="1100"/>
              <a:t>Some students with diabetes will also be eligible for special education. For these students, diabetes care needs should be documented in the Individualized Education Program (IEP) that is required by another federal law, the Individuals with Disabilities Education Act (IDEA).</a:t>
            </a:r>
          </a:p>
          <a:p>
            <a:pPr eaLnBrk="1" hangingPunct="1"/>
            <a:r>
              <a:rPr lang="en-US" altLang="en-US" sz="1100"/>
              <a:t>Information and a sample DMMP and 504 plan can be found on the American Diabetes Association Website at:  </a:t>
            </a:r>
            <a:r>
              <a:rPr lang="en-US" altLang="en-US" sz="1100" i="1"/>
              <a:t>http://www.diabetes.org/safeatschool.</a:t>
            </a:r>
          </a:p>
          <a:p>
            <a:pPr eaLnBrk="1" hangingPunct="1"/>
            <a:r>
              <a:rPr lang="en-US" altLang="en-US" sz="1100"/>
              <a:t> </a:t>
            </a:r>
          </a:p>
        </p:txBody>
      </p:sp>
    </p:spTree>
    <p:extLst>
      <p:ext uri="{BB962C8B-B14F-4D97-AF65-F5344CB8AC3E}">
        <p14:creationId xmlns:p14="http://schemas.microsoft.com/office/powerpoint/2010/main" val="424362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5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1996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EFC05EA0-9E36-41FD-9CD5-AE18DD66714B}" type="slidenum">
              <a:rPr lang="en-US" altLang="en-US"/>
              <a:pPr>
                <a:defRPr/>
              </a:pPr>
              <a:t>‹#›</a:t>
            </a:fld>
            <a:endParaRPr lang="en-US" altLang="en-US"/>
          </a:p>
        </p:txBody>
      </p:sp>
    </p:spTree>
    <p:extLst>
      <p:ext uri="{BB962C8B-B14F-4D97-AF65-F5344CB8AC3E}">
        <p14:creationId xmlns:p14="http://schemas.microsoft.com/office/powerpoint/2010/main" val="2053452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E2B1986-B7A1-4163-BD66-6DD413250411}" type="slidenum">
              <a:rPr lang="en-US" altLang="en-US"/>
              <a:pPr>
                <a:defRPr/>
              </a:pPr>
              <a:t>‹#›</a:t>
            </a:fld>
            <a:endParaRPr lang="en-US" altLang="en-US"/>
          </a:p>
        </p:txBody>
      </p:sp>
    </p:spTree>
    <p:extLst>
      <p:ext uri="{BB962C8B-B14F-4D97-AF65-F5344CB8AC3E}">
        <p14:creationId xmlns:p14="http://schemas.microsoft.com/office/powerpoint/2010/main" val="3106164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5755475-054A-43D1-BCCA-B45AE73CEAA5}" type="slidenum">
              <a:rPr lang="en-US" altLang="en-US"/>
              <a:pPr>
                <a:defRPr/>
              </a:pPr>
              <a:t>‹#›</a:t>
            </a:fld>
            <a:endParaRPr lang="en-US" altLang="en-US"/>
          </a:p>
        </p:txBody>
      </p:sp>
    </p:spTree>
    <p:extLst>
      <p:ext uri="{BB962C8B-B14F-4D97-AF65-F5344CB8AC3E}">
        <p14:creationId xmlns:p14="http://schemas.microsoft.com/office/powerpoint/2010/main" val="2173680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BA54D36E-72A3-454B-85F1-816B9155A46F}" type="slidenum">
              <a:rPr lang="en-US" altLang="en-US"/>
              <a:pPr>
                <a:defRPr/>
              </a:pPr>
              <a:t>‹#›</a:t>
            </a:fld>
            <a:endParaRPr lang="en-US" altLang="en-US"/>
          </a:p>
        </p:txBody>
      </p:sp>
    </p:spTree>
    <p:extLst>
      <p:ext uri="{BB962C8B-B14F-4D97-AF65-F5344CB8AC3E}">
        <p14:creationId xmlns:p14="http://schemas.microsoft.com/office/powerpoint/2010/main" val="3496667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8484E7AE-DC76-40F0-89FE-23EE69A810C5}" type="slidenum">
              <a:rPr lang="en-US" altLang="en-US"/>
              <a:pPr>
                <a:defRPr/>
              </a:pPr>
              <a:t>‹#›</a:t>
            </a:fld>
            <a:endParaRPr lang="en-US" altLang="en-US"/>
          </a:p>
        </p:txBody>
      </p:sp>
    </p:spTree>
    <p:extLst>
      <p:ext uri="{BB962C8B-B14F-4D97-AF65-F5344CB8AC3E}">
        <p14:creationId xmlns:p14="http://schemas.microsoft.com/office/powerpoint/2010/main" val="3876835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EC03F40A-99A1-4548-8F71-608978E17740}" type="slidenum">
              <a:rPr lang="en-US" altLang="en-US"/>
              <a:pPr>
                <a:defRPr/>
              </a:pPr>
              <a:t>‹#›</a:t>
            </a:fld>
            <a:endParaRPr lang="en-US" altLang="en-US"/>
          </a:p>
        </p:txBody>
      </p:sp>
    </p:spTree>
    <p:extLst>
      <p:ext uri="{BB962C8B-B14F-4D97-AF65-F5344CB8AC3E}">
        <p14:creationId xmlns:p14="http://schemas.microsoft.com/office/powerpoint/2010/main" val="17421390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4FFAAB-3217-49AC-A21F-2BC51F8D3A6B}" type="slidenum">
              <a:rPr lang="en-US" altLang="en-US"/>
              <a:pPr>
                <a:defRPr/>
              </a:pPr>
              <a:t>‹#›</a:t>
            </a:fld>
            <a:endParaRPr lang="en-US" altLang="en-US"/>
          </a:p>
        </p:txBody>
      </p:sp>
    </p:spTree>
    <p:extLst>
      <p:ext uri="{BB962C8B-B14F-4D97-AF65-F5344CB8AC3E}">
        <p14:creationId xmlns:p14="http://schemas.microsoft.com/office/powerpoint/2010/main" val="958031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22E839F-C552-4BAD-B7C0-08C93CCA36A8}" type="slidenum">
              <a:rPr lang="en-US" altLang="en-US"/>
              <a:pPr>
                <a:defRPr/>
              </a:pPr>
              <a:t>‹#›</a:t>
            </a:fld>
            <a:endParaRPr lang="en-US" altLang="en-US"/>
          </a:p>
        </p:txBody>
      </p:sp>
    </p:spTree>
    <p:extLst>
      <p:ext uri="{BB962C8B-B14F-4D97-AF65-F5344CB8AC3E}">
        <p14:creationId xmlns:p14="http://schemas.microsoft.com/office/powerpoint/2010/main" val="33549522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A6B2D622-E1B1-45C8-B514-44CB35140B17}" type="slidenum">
              <a:rPr lang="en-US" altLang="en-US"/>
              <a:pPr>
                <a:defRPr/>
              </a:pPr>
              <a:t>‹#›</a:t>
            </a:fld>
            <a:endParaRPr lang="en-US" altLang="en-US"/>
          </a:p>
        </p:txBody>
      </p:sp>
    </p:spTree>
    <p:extLst>
      <p:ext uri="{BB962C8B-B14F-4D97-AF65-F5344CB8AC3E}">
        <p14:creationId xmlns:p14="http://schemas.microsoft.com/office/powerpoint/2010/main" val="22391333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849A92D0-BD8D-4F3F-B394-9BEC477930F9}" type="slidenum">
              <a:rPr lang="en-US" altLang="en-US"/>
              <a:pPr>
                <a:defRPr/>
              </a:pPr>
              <a:t>‹#›</a:t>
            </a:fld>
            <a:endParaRPr lang="en-US" altLang="en-US"/>
          </a:p>
        </p:txBody>
      </p:sp>
    </p:spTree>
    <p:extLst>
      <p:ext uri="{BB962C8B-B14F-4D97-AF65-F5344CB8AC3E}">
        <p14:creationId xmlns:p14="http://schemas.microsoft.com/office/powerpoint/2010/main" val="146386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2025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95CA9F7C-6F52-48D2-89D2-735A3EFEEC04}" type="slidenum">
              <a:rPr lang="en-US" altLang="en-US"/>
              <a:pPr>
                <a:defRPr/>
              </a:pPr>
              <a:t>‹#›</a:t>
            </a:fld>
            <a:endParaRPr lang="en-US" altLang="en-US"/>
          </a:p>
        </p:txBody>
      </p:sp>
    </p:spTree>
    <p:extLst>
      <p:ext uri="{BB962C8B-B14F-4D97-AF65-F5344CB8AC3E}">
        <p14:creationId xmlns:p14="http://schemas.microsoft.com/office/powerpoint/2010/main" val="29696777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5015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07025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466124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074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0954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67160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357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33138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959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04D8D8A-A134-4BB3-B4FA-D53136D046AD}"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1801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8443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B09D7BF3-A032-4D1A-8257-18323D007D32}"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5424113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397E9A73-E13C-4C20-BAAB-9B7A68DD639B}"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3490571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AD83A82A-CED0-4B80-B169-E60FA4A05CC1}"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1989779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A708EBA6-7770-406C-A738-C13A99880D9E}"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3903267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9C0BFD55-60DD-408A-BE71-9EB6EC2C6881}"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6466951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543DC60B-A351-4DB3-9C32-DDB12A732EA9}"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40151905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6C6F2D11-9868-444F-9F5F-F1CF1283112D}"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674058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09053B3-A414-4EA1-B1F6-91D865C3F2AF}"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479520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49437-5D69-4F0C-966D-978F5A84E1CC}"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33AC073-343D-4FF8-A450-27E8669012F7}"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1884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EF7C858-217F-4C5B-AE19-9CA4A55E6E7A}"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761491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ADA35CB-879F-42C8-851D-8C94030249D4}" type="slidenum">
              <a:rPr lang="en-US" altLang="en-US"/>
              <a:pPr>
                <a:defRPr/>
              </a:pPr>
              <a:t>‹#›</a:t>
            </a:fld>
            <a:endParaRPr lang="en-US" altLang="en-US" b="0">
              <a:solidFill>
                <a:srgbClr val="000000"/>
              </a:solidFill>
              <a:latin typeface="Verdana" pitchFamily="34" charset="0"/>
            </a:endParaRPr>
          </a:p>
        </p:txBody>
      </p:sp>
    </p:spTree>
    <p:extLst>
      <p:ext uri="{BB962C8B-B14F-4D97-AF65-F5344CB8AC3E}">
        <p14:creationId xmlns:p14="http://schemas.microsoft.com/office/powerpoint/2010/main" val="32363728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266C9673-47E7-45C0-A512-BB3BDBFB090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1399041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9092A59-3351-436E-B456-CEF0A1BEA6B3}"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1194488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DBDA077-609F-4890-BC24-339CA0477985}"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1987031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B686B3D0-C406-4F05-8AD0-7D769CE21B35}"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6702607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42CDCB1E-A4E3-4759-8CE6-ADEAE862E4DA}"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7786055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62B0F16-F19A-4170-A7BD-6AC698BDBB10}"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9967995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A0B93FB-669C-4EA8-8FB1-07A59BF93B5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156982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7EC26-FB09-4AB5-8F2E-25C73BBF9340}"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B682932-EB30-43B3-99BD-3CA0151B692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3423447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D13D067-4FA0-4662-97DB-B76FD5EB85D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17775329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0946C62B-0E68-47C5-AE42-23401FB51DE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0873948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8C52D43-24F7-4941-B848-DB499D0E1132}"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10668314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051876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0251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62335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04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8247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8620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23ABF-DFD9-465A-9AEC-A74D2FE14419}"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768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17318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32816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0831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8332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B23F4E29-FCFF-479C-B15F-32CBBB65C7DA}" type="slidenum">
              <a:rPr lang="en-US" altLang="en-US"/>
              <a:pPr>
                <a:defRPr/>
              </a:pPr>
              <a:t>‹#›</a:t>
            </a:fld>
            <a:endParaRPr lang="en-US" altLang="en-US"/>
          </a:p>
        </p:txBody>
      </p:sp>
    </p:spTree>
    <p:extLst>
      <p:ext uri="{BB962C8B-B14F-4D97-AF65-F5344CB8AC3E}">
        <p14:creationId xmlns:p14="http://schemas.microsoft.com/office/powerpoint/2010/main" val="23197587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71FB439-C67C-4378-8A6B-DAB23275E064}" type="slidenum">
              <a:rPr lang="en-US" altLang="en-US"/>
              <a:pPr>
                <a:defRPr/>
              </a:pPr>
              <a:t>‹#›</a:t>
            </a:fld>
            <a:endParaRPr lang="en-US" altLang="en-US"/>
          </a:p>
        </p:txBody>
      </p:sp>
    </p:spTree>
    <p:extLst>
      <p:ext uri="{BB962C8B-B14F-4D97-AF65-F5344CB8AC3E}">
        <p14:creationId xmlns:p14="http://schemas.microsoft.com/office/powerpoint/2010/main" val="11650618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3A8FA15E-187E-4BDF-AE75-C0C41E75E126}" type="slidenum">
              <a:rPr lang="en-US" altLang="en-US"/>
              <a:pPr>
                <a:defRPr/>
              </a:pPr>
              <a:t>‹#›</a:t>
            </a:fld>
            <a:endParaRPr lang="en-US" altLang="en-US"/>
          </a:p>
        </p:txBody>
      </p:sp>
    </p:spTree>
    <p:extLst>
      <p:ext uri="{BB962C8B-B14F-4D97-AF65-F5344CB8AC3E}">
        <p14:creationId xmlns:p14="http://schemas.microsoft.com/office/powerpoint/2010/main" val="2824711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A9193C9D-19C2-46C5-8BE7-01A0FC57076A}" type="slidenum">
              <a:rPr lang="en-US" altLang="en-US"/>
              <a:pPr>
                <a:defRPr/>
              </a:pPr>
              <a:t>‹#›</a:t>
            </a:fld>
            <a:endParaRPr lang="en-US" altLang="en-US"/>
          </a:p>
        </p:txBody>
      </p:sp>
    </p:spTree>
    <p:extLst>
      <p:ext uri="{BB962C8B-B14F-4D97-AF65-F5344CB8AC3E}">
        <p14:creationId xmlns:p14="http://schemas.microsoft.com/office/powerpoint/2010/main" val="2903443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1B124D1E-7A7A-42BF-839C-40440194EB3E}" type="slidenum">
              <a:rPr lang="en-US" altLang="en-US"/>
              <a:pPr>
                <a:defRPr/>
              </a:pPr>
              <a:t>‹#›</a:t>
            </a:fld>
            <a:endParaRPr lang="en-US" altLang="en-US"/>
          </a:p>
        </p:txBody>
      </p:sp>
    </p:spTree>
    <p:extLst>
      <p:ext uri="{BB962C8B-B14F-4D97-AF65-F5344CB8AC3E}">
        <p14:creationId xmlns:p14="http://schemas.microsoft.com/office/powerpoint/2010/main" val="224876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FE7ECD57-EB7E-413A-8194-56630F3B8A5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B094D76-B6BC-49B2-A646-47133422AB62}" type="slidenum">
              <a:rPr lang="en-US" altLang="en-US"/>
              <a:pPr>
                <a:defRPr/>
              </a:pPr>
              <a:t>‹#›</a:t>
            </a:fld>
            <a:endParaRPr lang="en-US" altLang="en-US"/>
          </a:p>
        </p:txBody>
      </p:sp>
    </p:spTree>
    <p:extLst>
      <p:ext uri="{BB962C8B-B14F-4D97-AF65-F5344CB8AC3E}">
        <p14:creationId xmlns:p14="http://schemas.microsoft.com/office/powerpoint/2010/main" val="5568426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61A295D8-F999-4E3E-A518-975B5B2F01B4}" type="slidenum">
              <a:rPr lang="en-US" altLang="en-US"/>
              <a:pPr>
                <a:defRPr/>
              </a:pPr>
              <a:t>‹#›</a:t>
            </a:fld>
            <a:endParaRPr lang="en-US" altLang="en-US"/>
          </a:p>
        </p:txBody>
      </p:sp>
    </p:spTree>
    <p:extLst>
      <p:ext uri="{BB962C8B-B14F-4D97-AF65-F5344CB8AC3E}">
        <p14:creationId xmlns:p14="http://schemas.microsoft.com/office/powerpoint/2010/main" val="28030028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B737E31-BAFE-4361-96B0-2C893A25511A}" type="slidenum">
              <a:rPr lang="en-US" altLang="en-US"/>
              <a:pPr>
                <a:defRPr/>
              </a:pPr>
              <a:t>‹#›</a:t>
            </a:fld>
            <a:endParaRPr lang="en-US" altLang="en-US"/>
          </a:p>
        </p:txBody>
      </p:sp>
    </p:spTree>
    <p:extLst>
      <p:ext uri="{BB962C8B-B14F-4D97-AF65-F5344CB8AC3E}">
        <p14:creationId xmlns:p14="http://schemas.microsoft.com/office/powerpoint/2010/main" val="21919680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C46D188-83A5-4346-B2F0-A92F90C0DD97}" type="slidenum">
              <a:rPr lang="en-US" altLang="en-US"/>
              <a:pPr>
                <a:defRPr/>
              </a:pPr>
              <a:t>‹#›</a:t>
            </a:fld>
            <a:endParaRPr lang="en-US" altLang="en-US"/>
          </a:p>
        </p:txBody>
      </p:sp>
    </p:spTree>
    <p:extLst>
      <p:ext uri="{BB962C8B-B14F-4D97-AF65-F5344CB8AC3E}">
        <p14:creationId xmlns:p14="http://schemas.microsoft.com/office/powerpoint/2010/main" val="8218992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395E40A4-7691-4124-8D1C-CDE21CE6A3CA}" type="slidenum">
              <a:rPr lang="en-US" altLang="en-US"/>
              <a:pPr>
                <a:defRPr/>
              </a:pPr>
              <a:t>‹#›</a:t>
            </a:fld>
            <a:endParaRPr lang="en-US" altLang="en-US"/>
          </a:p>
        </p:txBody>
      </p:sp>
    </p:spTree>
    <p:extLst>
      <p:ext uri="{BB962C8B-B14F-4D97-AF65-F5344CB8AC3E}">
        <p14:creationId xmlns:p14="http://schemas.microsoft.com/office/powerpoint/2010/main" val="18426353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0E588ABB-C356-42CD-8981-59C18F75954F}" type="slidenum">
              <a:rPr lang="en-US" altLang="en-US"/>
              <a:pPr>
                <a:defRPr/>
              </a:pPr>
              <a:t>‹#›</a:t>
            </a:fld>
            <a:endParaRPr lang="en-US" altLang="en-US"/>
          </a:p>
        </p:txBody>
      </p:sp>
    </p:spTree>
    <p:extLst>
      <p:ext uri="{BB962C8B-B14F-4D97-AF65-F5344CB8AC3E}">
        <p14:creationId xmlns:p14="http://schemas.microsoft.com/office/powerpoint/2010/main" val="7098788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66860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74017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149187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86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5A1B9A6-D158-4189-878D-150F3D5FE152}"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7074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9979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2971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47573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33061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9903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9948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B7D968D2-BBE4-47CE-8502-665C9729955E}" type="slidenum">
              <a:rPr lang="en-US" altLang="en-US"/>
              <a:pPr>
                <a:defRPr/>
              </a:pPr>
              <a:t>‹#›</a:t>
            </a:fld>
            <a:endParaRPr lang="en-US" altLang="en-US"/>
          </a:p>
        </p:txBody>
      </p:sp>
    </p:spTree>
    <p:extLst>
      <p:ext uri="{BB962C8B-B14F-4D97-AF65-F5344CB8AC3E}">
        <p14:creationId xmlns:p14="http://schemas.microsoft.com/office/powerpoint/2010/main" val="8061271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735DDE01-8FB3-48C4-9B7B-0F6DFE551925}" type="slidenum">
              <a:rPr lang="en-US" altLang="en-US"/>
              <a:pPr>
                <a:defRPr/>
              </a:pPr>
              <a:t>‹#›</a:t>
            </a:fld>
            <a:endParaRPr lang="en-US" altLang="en-US"/>
          </a:p>
        </p:txBody>
      </p:sp>
    </p:spTree>
    <p:extLst>
      <p:ext uri="{BB962C8B-B14F-4D97-AF65-F5344CB8AC3E}">
        <p14:creationId xmlns:p14="http://schemas.microsoft.com/office/powerpoint/2010/main" val="2476987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6F91B3E4-B27B-4634-91AD-1531B83FF19F}" type="slidenum">
              <a:rPr lang="en-US" altLang="en-US"/>
              <a:pPr>
                <a:defRPr/>
              </a:pPr>
              <a:t>‹#›</a:t>
            </a:fld>
            <a:endParaRPr lang="en-US" altLang="en-US"/>
          </a:p>
        </p:txBody>
      </p:sp>
    </p:spTree>
    <p:extLst>
      <p:ext uri="{BB962C8B-B14F-4D97-AF65-F5344CB8AC3E}">
        <p14:creationId xmlns:p14="http://schemas.microsoft.com/office/powerpoint/2010/main" val="292875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1288B-19A1-4A50-9240-DDEF0C9DDAAE}" type="slidenum">
              <a:rPr lang="en-US" smtClean="0"/>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A387A3D8-6B62-4B62-ADE5-208F1140DED2}" type="slidenum">
              <a:rPr lang="en-US" altLang="en-US"/>
              <a:pPr>
                <a:defRPr/>
              </a:pPr>
              <a:t>‹#›</a:t>
            </a:fld>
            <a:endParaRPr lang="en-US" altLang="en-US"/>
          </a:p>
        </p:txBody>
      </p:sp>
    </p:spTree>
    <p:extLst>
      <p:ext uri="{BB962C8B-B14F-4D97-AF65-F5344CB8AC3E}">
        <p14:creationId xmlns:p14="http://schemas.microsoft.com/office/powerpoint/2010/main" val="34053659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22A32E28-BBE8-4E3F-B705-AF5376063D3A}" type="slidenum">
              <a:rPr lang="en-US" altLang="en-US"/>
              <a:pPr>
                <a:defRPr/>
              </a:pPr>
              <a:t>‹#›</a:t>
            </a:fld>
            <a:endParaRPr lang="en-US" altLang="en-US"/>
          </a:p>
        </p:txBody>
      </p:sp>
    </p:spTree>
    <p:extLst>
      <p:ext uri="{BB962C8B-B14F-4D97-AF65-F5344CB8AC3E}">
        <p14:creationId xmlns:p14="http://schemas.microsoft.com/office/powerpoint/2010/main" val="11315300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433879DB-634D-4263-B4F3-264D967028EE}" type="slidenum">
              <a:rPr lang="en-US" altLang="en-US"/>
              <a:pPr>
                <a:defRPr/>
              </a:pPr>
              <a:t>‹#›</a:t>
            </a:fld>
            <a:endParaRPr lang="en-US" altLang="en-US"/>
          </a:p>
        </p:txBody>
      </p:sp>
    </p:spTree>
    <p:extLst>
      <p:ext uri="{BB962C8B-B14F-4D97-AF65-F5344CB8AC3E}">
        <p14:creationId xmlns:p14="http://schemas.microsoft.com/office/powerpoint/2010/main" val="15467007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AB65875B-A9F4-4106-BA1E-FBDDFD620FDA}" type="slidenum">
              <a:rPr lang="en-US" altLang="en-US"/>
              <a:pPr>
                <a:defRPr/>
              </a:pPr>
              <a:t>‹#›</a:t>
            </a:fld>
            <a:endParaRPr lang="en-US" altLang="en-US"/>
          </a:p>
        </p:txBody>
      </p:sp>
    </p:spTree>
    <p:extLst>
      <p:ext uri="{BB962C8B-B14F-4D97-AF65-F5344CB8AC3E}">
        <p14:creationId xmlns:p14="http://schemas.microsoft.com/office/powerpoint/2010/main" val="2177051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773FE73-6C29-44FF-8E99-A59B2D2BC9D7}" type="slidenum">
              <a:rPr lang="en-US" altLang="en-US"/>
              <a:pPr>
                <a:defRPr/>
              </a:pPr>
              <a:t>‹#›</a:t>
            </a:fld>
            <a:endParaRPr lang="en-US" altLang="en-US"/>
          </a:p>
        </p:txBody>
      </p:sp>
    </p:spTree>
    <p:extLst>
      <p:ext uri="{BB962C8B-B14F-4D97-AF65-F5344CB8AC3E}">
        <p14:creationId xmlns:p14="http://schemas.microsoft.com/office/powerpoint/2010/main" val="21247082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312A36C3-253B-4B1C-9735-0A1B96C95D00}" type="slidenum">
              <a:rPr lang="en-US" altLang="en-US"/>
              <a:pPr>
                <a:defRPr/>
              </a:pPr>
              <a:t>‹#›</a:t>
            </a:fld>
            <a:endParaRPr lang="en-US" altLang="en-US"/>
          </a:p>
        </p:txBody>
      </p:sp>
    </p:spTree>
    <p:extLst>
      <p:ext uri="{BB962C8B-B14F-4D97-AF65-F5344CB8AC3E}">
        <p14:creationId xmlns:p14="http://schemas.microsoft.com/office/powerpoint/2010/main" val="17556940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760A6B01-50D2-41D7-AC2A-0A7B3290CEF8}" type="slidenum">
              <a:rPr lang="en-US" altLang="en-US"/>
              <a:pPr>
                <a:defRPr/>
              </a:pPr>
              <a:t>‹#›</a:t>
            </a:fld>
            <a:endParaRPr lang="en-US" altLang="en-US"/>
          </a:p>
        </p:txBody>
      </p:sp>
    </p:spTree>
    <p:extLst>
      <p:ext uri="{BB962C8B-B14F-4D97-AF65-F5344CB8AC3E}">
        <p14:creationId xmlns:p14="http://schemas.microsoft.com/office/powerpoint/2010/main" val="22517849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50C91B87-74AB-4C40-BB41-ACAC627E03F5}" type="slidenum">
              <a:rPr lang="en-US" altLang="en-US"/>
              <a:pPr>
                <a:defRPr/>
              </a:pPr>
              <a:t>‹#›</a:t>
            </a:fld>
            <a:endParaRPr lang="en-US" altLang="en-US"/>
          </a:p>
        </p:txBody>
      </p:sp>
    </p:spTree>
    <p:extLst>
      <p:ext uri="{BB962C8B-B14F-4D97-AF65-F5344CB8AC3E}">
        <p14:creationId xmlns:p14="http://schemas.microsoft.com/office/powerpoint/2010/main" val="33884501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3C7DC819-4028-42FF-B7B0-217731A07051}" type="slidenum">
              <a:rPr lang="en-US" altLang="en-US"/>
              <a:pPr>
                <a:defRPr/>
              </a:pPr>
              <a:t>‹#›</a:t>
            </a:fld>
            <a:endParaRPr lang="en-US" altLang="en-US"/>
          </a:p>
        </p:txBody>
      </p:sp>
    </p:spTree>
    <p:extLst>
      <p:ext uri="{BB962C8B-B14F-4D97-AF65-F5344CB8AC3E}">
        <p14:creationId xmlns:p14="http://schemas.microsoft.com/office/powerpoint/2010/main" val="819894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A8D44C8-FD92-4CCF-AC36-87EBB91EC1C3}" type="slidenum">
              <a:rPr lang="en-US" altLang="en-US"/>
              <a:pPr>
                <a:defRPr/>
              </a:pPr>
              <a:t>‹#›</a:t>
            </a:fld>
            <a:endParaRPr lang="en-US" altLang="en-US"/>
          </a:p>
        </p:txBody>
      </p:sp>
    </p:spTree>
    <p:extLst>
      <p:ext uri="{BB962C8B-B14F-4D97-AF65-F5344CB8AC3E}">
        <p14:creationId xmlns:p14="http://schemas.microsoft.com/office/powerpoint/2010/main" val="2915778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B45F4-A153-4297-9D30-3125E0BA30B6}" type="slidenum">
              <a:rPr lang="en-US" smtClean="0"/>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CEE8291E-4F93-4A50-8A79-0B2F09B43912}" type="slidenum">
              <a:rPr lang="en-US" altLang="en-US"/>
              <a:pPr>
                <a:defRPr/>
              </a:pPr>
              <a:t>‹#›</a:t>
            </a:fld>
            <a:endParaRPr lang="en-US" altLang="en-US"/>
          </a:p>
        </p:txBody>
      </p:sp>
    </p:spTree>
    <p:extLst>
      <p:ext uri="{BB962C8B-B14F-4D97-AF65-F5344CB8AC3E}">
        <p14:creationId xmlns:p14="http://schemas.microsoft.com/office/powerpoint/2010/main" val="30158975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F298D04C-6844-4B6E-84A4-CDC7612C731D}" type="slidenum">
              <a:rPr lang="en-US" altLang="en-US"/>
              <a:pPr>
                <a:defRPr/>
              </a:pPr>
              <a:t>‹#›</a:t>
            </a:fld>
            <a:endParaRPr lang="en-US" altLang="en-US"/>
          </a:p>
        </p:txBody>
      </p:sp>
    </p:spTree>
    <p:extLst>
      <p:ext uri="{BB962C8B-B14F-4D97-AF65-F5344CB8AC3E}">
        <p14:creationId xmlns:p14="http://schemas.microsoft.com/office/powerpoint/2010/main" val="17242370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E8D8D093-B81D-42D7-82FF-A549201DAB7E}" type="slidenum">
              <a:rPr lang="en-US" altLang="en-US"/>
              <a:pPr>
                <a:defRPr/>
              </a:pPr>
              <a:t>‹#›</a:t>
            </a:fld>
            <a:endParaRPr lang="en-US" altLang="en-US"/>
          </a:p>
        </p:txBody>
      </p:sp>
    </p:spTree>
    <p:extLst>
      <p:ext uri="{BB962C8B-B14F-4D97-AF65-F5344CB8AC3E}">
        <p14:creationId xmlns:p14="http://schemas.microsoft.com/office/powerpoint/2010/main" val="24002701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A611E5A8-64DA-4742-8EA7-A0D599253D82}" type="slidenum">
              <a:rPr lang="en-US" altLang="en-US"/>
              <a:pPr>
                <a:defRPr/>
              </a:pPr>
              <a:t>‹#›</a:t>
            </a:fld>
            <a:endParaRPr lang="en-US" altLang="en-US"/>
          </a:p>
        </p:txBody>
      </p:sp>
    </p:spTree>
    <p:extLst>
      <p:ext uri="{BB962C8B-B14F-4D97-AF65-F5344CB8AC3E}">
        <p14:creationId xmlns:p14="http://schemas.microsoft.com/office/powerpoint/2010/main" val="1596121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784987C-3547-4943-83E9-5A4108C96C94}" type="slidenum">
              <a:rPr lang="en-US" altLang="en-US"/>
              <a:pPr>
                <a:defRPr/>
              </a:pPr>
              <a:t>‹#›</a:t>
            </a:fld>
            <a:endParaRPr lang="en-US" altLang="en-US"/>
          </a:p>
        </p:txBody>
      </p:sp>
    </p:spTree>
    <p:extLst>
      <p:ext uri="{BB962C8B-B14F-4D97-AF65-F5344CB8AC3E}">
        <p14:creationId xmlns:p14="http://schemas.microsoft.com/office/powerpoint/2010/main" val="18620146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3DAFA447-4013-49EA-9E6D-645C7FB559BB}" type="slidenum">
              <a:rPr lang="en-US" altLang="en-US"/>
              <a:pPr>
                <a:defRPr/>
              </a:pPr>
              <a:t>‹#›</a:t>
            </a:fld>
            <a:endParaRPr lang="en-US" altLang="en-US"/>
          </a:p>
        </p:txBody>
      </p:sp>
    </p:spTree>
    <p:extLst>
      <p:ext uri="{BB962C8B-B14F-4D97-AF65-F5344CB8AC3E}">
        <p14:creationId xmlns:p14="http://schemas.microsoft.com/office/powerpoint/2010/main" val="27109340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A89E88F-A449-4663-A1C1-2A4EB34DB0CB}" type="slidenum">
              <a:rPr lang="en-US" altLang="en-US"/>
              <a:pPr>
                <a:defRPr/>
              </a:pPr>
              <a:t>‹#›</a:t>
            </a:fld>
            <a:endParaRPr lang="en-US" altLang="en-US"/>
          </a:p>
        </p:txBody>
      </p:sp>
    </p:spTree>
    <p:extLst>
      <p:ext uri="{BB962C8B-B14F-4D97-AF65-F5344CB8AC3E}">
        <p14:creationId xmlns:p14="http://schemas.microsoft.com/office/powerpoint/2010/main" val="15014758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89262B3-F27C-48B3-A8C3-31120729A3A6}" type="slidenum">
              <a:rPr lang="en-US" altLang="en-US"/>
              <a:pPr>
                <a:defRPr/>
              </a:pPr>
              <a:t>‹#›</a:t>
            </a:fld>
            <a:endParaRPr lang="en-US" altLang="en-US"/>
          </a:p>
        </p:txBody>
      </p:sp>
    </p:spTree>
    <p:extLst>
      <p:ext uri="{BB962C8B-B14F-4D97-AF65-F5344CB8AC3E}">
        <p14:creationId xmlns:p14="http://schemas.microsoft.com/office/powerpoint/2010/main" val="35644335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38E51D4B-29AF-41AA-81E3-ADBC737D51BC}" type="slidenum">
              <a:rPr lang="en-US" altLang="en-US"/>
              <a:pPr>
                <a:defRPr/>
              </a:pPr>
              <a:t>‹#›</a:t>
            </a:fld>
            <a:endParaRPr lang="en-US" altLang="en-US"/>
          </a:p>
        </p:txBody>
      </p:sp>
    </p:spTree>
    <p:extLst>
      <p:ext uri="{BB962C8B-B14F-4D97-AF65-F5344CB8AC3E}">
        <p14:creationId xmlns:p14="http://schemas.microsoft.com/office/powerpoint/2010/main" val="20019843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9187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161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6A9EA-7538-42F3-ACB2-8092C1AD925A}" type="slidenum">
              <a:rPr lang="en-US" smtClean="0"/>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54069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15928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7062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3620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27371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85771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29532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81670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0580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57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06AB4-BB24-40C7-B6CA-8D3F42303B82}" type="slidenum">
              <a:rPr lang="en-US" smtClean="0"/>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17CE6BD4-5ABA-45BF-A038-42D88A4A57C2}" type="slidenum">
              <a:rPr lang="en-US" altLang="en-US"/>
              <a:pPr>
                <a:defRPr/>
              </a:pPr>
              <a:t>‹#›</a:t>
            </a:fld>
            <a:endParaRPr lang="en-US" altLang="en-US"/>
          </a:p>
        </p:txBody>
      </p:sp>
    </p:spTree>
    <p:extLst>
      <p:ext uri="{BB962C8B-B14F-4D97-AF65-F5344CB8AC3E}">
        <p14:creationId xmlns:p14="http://schemas.microsoft.com/office/powerpoint/2010/main" val="23075903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6B56FB21-C4F2-4C70-8DE1-C302D92E5A38}" type="slidenum">
              <a:rPr lang="en-US" altLang="en-US"/>
              <a:pPr>
                <a:defRPr/>
              </a:pPr>
              <a:t>‹#›</a:t>
            </a:fld>
            <a:endParaRPr lang="en-US" altLang="en-US"/>
          </a:p>
        </p:txBody>
      </p:sp>
    </p:spTree>
    <p:extLst>
      <p:ext uri="{BB962C8B-B14F-4D97-AF65-F5344CB8AC3E}">
        <p14:creationId xmlns:p14="http://schemas.microsoft.com/office/powerpoint/2010/main" val="6001883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EDA4A88-0016-426B-9578-385DA6860818}" type="slidenum">
              <a:rPr lang="en-US" altLang="en-US"/>
              <a:pPr>
                <a:defRPr/>
              </a:pPr>
              <a:t>‹#›</a:t>
            </a:fld>
            <a:endParaRPr lang="en-US" altLang="en-US"/>
          </a:p>
        </p:txBody>
      </p:sp>
    </p:spTree>
    <p:extLst>
      <p:ext uri="{BB962C8B-B14F-4D97-AF65-F5344CB8AC3E}">
        <p14:creationId xmlns:p14="http://schemas.microsoft.com/office/powerpoint/2010/main" val="34332479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9785E5D9-33B3-43BA-84D9-C74D6B2914E0}" type="slidenum">
              <a:rPr lang="en-US" altLang="en-US"/>
              <a:pPr>
                <a:defRPr/>
              </a:pPr>
              <a:t>‹#›</a:t>
            </a:fld>
            <a:endParaRPr lang="en-US" altLang="en-US"/>
          </a:p>
        </p:txBody>
      </p:sp>
    </p:spTree>
    <p:extLst>
      <p:ext uri="{BB962C8B-B14F-4D97-AF65-F5344CB8AC3E}">
        <p14:creationId xmlns:p14="http://schemas.microsoft.com/office/powerpoint/2010/main" val="12746696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9A4685B7-FBD9-4C85-BA4A-9401FC8BDA58}" type="slidenum">
              <a:rPr lang="en-US" altLang="en-US"/>
              <a:pPr>
                <a:defRPr/>
              </a:pPr>
              <a:t>‹#›</a:t>
            </a:fld>
            <a:endParaRPr lang="en-US" altLang="en-US"/>
          </a:p>
        </p:txBody>
      </p:sp>
    </p:spTree>
    <p:extLst>
      <p:ext uri="{BB962C8B-B14F-4D97-AF65-F5344CB8AC3E}">
        <p14:creationId xmlns:p14="http://schemas.microsoft.com/office/powerpoint/2010/main" val="14344939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A604DD67-927B-4E63-BD64-78CF664B529E}" type="slidenum">
              <a:rPr lang="en-US" altLang="en-US"/>
              <a:pPr>
                <a:defRPr/>
              </a:pPr>
              <a:t>‹#›</a:t>
            </a:fld>
            <a:endParaRPr lang="en-US" altLang="en-US"/>
          </a:p>
        </p:txBody>
      </p:sp>
    </p:spTree>
    <p:extLst>
      <p:ext uri="{BB962C8B-B14F-4D97-AF65-F5344CB8AC3E}">
        <p14:creationId xmlns:p14="http://schemas.microsoft.com/office/powerpoint/2010/main" val="40978472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152436EE-3C52-4148-B935-2AB192F5DDBF}" type="slidenum">
              <a:rPr lang="en-US" altLang="en-US"/>
              <a:pPr>
                <a:defRPr/>
              </a:pPr>
              <a:t>‹#›</a:t>
            </a:fld>
            <a:endParaRPr lang="en-US" altLang="en-US"/>
          </a:p>
        </p:txBody>
      </p:sp>
    </p:spTree>
    <p:extLst>
      <p:ext uri="{BB962C8B-B14F-4D97-AF65-F5344CB8AC3E}">
        <p14:creationId xmlns:p14="http://schemas.microsoft.com/office/powerpoint/2010/main" val="25816004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036FC450-FA9A-427B-A12A-2F3DBE325B1D}" type="slidenum">
              <a:rPr lang="en-US" altLang="en-US"/>
              <a:pPr>
                <a:defRPr/>
              </a:pPr>
              <a:t>‹#›</a:t>
            </a:fld>
            <a:endParaRPr lang="en-US" altLang="en-US"/>
          </a:p>
        </p:txBody>
      </p:sp>
    </p:spTree>
    <p:extLst>
      <p:ext uri="{BB962C8B-B14F-4D97-AF65-F5344CB8AC3E}">
        <p14:creationId xmlns:p14="http://schemas.microsoft.com/office/powerpoint/2010/main" val="31887674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3C82BEE-49CB-4F3B-961E-9914529FF258}" type="slidenum">
              <a:rPr lang="en-US" altLang="en-US"/>
              <a:pPr>
                <a:defRPr/>
              </a:pPr>
              <a:t>‹#›</a:t>
            </a:fld>
            <a:endParaRPr lang="en-US" altLang="en-US"/>
          </a:p>
        </p:txBody>
      </p:sp>
    </p:spTree>
    <p:extLst>
      <p:ext uri="{BB962C8B-B14F-4D97-AF65-F5344CB8AC3E}">
        <p14:creationId xmlns:p14="http://schemas.microsoft.com/office/powerpoint/2010/main" val="27474439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D0B9D6-C8DD-4078-A673-DB1E60CA7645}" type="slidenum">
              <a:rPr lang="en-US" altLang="en-US"/>
              <a:pPr>
                <a:defRPr/>
              </a:pPr>
              <a:t>‹#›</a:t>
            </a:fld>
            <a:endParaRPr lang="en-US" altLang="en-US"/>
          </a:p>
        </p:txBody>
      </p:sp>
    </p:spTree>
    <p:extLst>
      <p:ext uri="{BB962C8B-B14F-4D97-AF65-F5344CB8AC3E}">
        <p14:creationId xmlns:p14="http://schemas.microsoft.com/office/powerpoint/2010/main" val="3734628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A0D36-0D82-4E4C-8C1E-9AB0320F0672}" type="slidenum">
              <a:rPr lang="en-US" smtClean="0"/>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777770BC-17B1-4D51-B0AC-E4D54F0B2555}" type="slidenum">
              <a:rPr lang="en-US" altLang="en-US"/>
              <a:pPr>
                <a:defRPr/>
              </a:pPr>
              <a:t>‹#›</a:t>
            </a:fld>
            <a:endParaRPr lang="en-US" altLang="en-US"/>
          </a:p>
        </p:txBody>
      </p:sp>
    </p:spTree>
    <p:extLst>
      <p:ext uri="{BB962C8B-B14F-4D97-AF65-F5344CB8AC3E}">
        <p14:creationId xmlns:p14="http://schemas.microsoft.com/office/powerpoint/2010/main" val="3250351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7088" y="2382838"/>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7088" y="4379913"/>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sldNum" sz="quarter" idx="10"/>
          </p:nvPr>
        </p:nvSpPr>
        <p:spPr>
          <a:ln/>
        </p:spPr>
        <p:txBody>
          <a:bodyPr/>
          <a:lstStyle>
            <a:lvl1pPr>
              <a:defRPr/>
            </a:lvl1pPr>
          </a:lstStyle>
          <a:p>
            <a:pPr>
              <a:defRPr/>
            </a:pPr>
            <a:fld id="{B5216EA8-14C9-4C0A-B279-F1E9F8B55A37}" type="slidenum">
              <a:rPr lang="en-US" altLang="en-US"/>
              <a:pPr>
                <a:defRPr/>
              </a:pPr>
              <a:t>‹#›</a:t>
            </a:fld>
            <a:endParaRPr lang="en-US" altLang="en-US"/>
          </a:p>
        </p:txBody>
      </p:sp>
    </p:spTree>
    <p:extLst>
      <p:ext uri="{BB962C8B-B14F-4D97-AF65-F5344CB8AC3E}">
        <p14:creationId xmlns:p14="http://schemas.microsoft.com/office/powerpoint/2010/main" val="296424835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AF632459-F1A3-411C-8662-6D021AF38652}" type="slidenum">
              <a:rPr lang="en-US" altLang="en-US"/>
              <a:pPr>
                <a:defRPr/>
              </a:pPr>
              <a:t>‹#›</a:t>
            </a:fld>
            <a:endParaRPr lang="en-US" altLang="en-US"/>
          </a:p>
        </p:txBody>
      </p:sp>
    </p:spTree>
    <p:extLst>
      <p:ext uri="{BB962C8B-B14F-4D97-AF65-F5344CB8AC3E}">
        <p14:creationId xmlns:p14="http://schemas.microsoft.com/office/powerpoint/2010/main" val="2709687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5074805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07408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67267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55370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514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416588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941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104685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20453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20531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66588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19356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CB40607A-30F5-4C39-9F5E-3E0C79C07EB2}"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19748936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542422C3-A315-4F90-AB57-10E273AD0DC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8862771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426D6048-8093-485F-859D-858B795E88A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9020289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C0A9982C-D11C-47CA-A5CB-16F5DBBF3E58}"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3138022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55641E97-8F90-44A9-9437-133ECA068B8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11203646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F458A9E0-944C-4FC2-9D21-6E900351B386}"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748780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40544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ABED2E9-FF4B-46A4-A6AB-D13CA3FEB62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93500536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4000A33-AB1A-41E2-9D74-9C55C670D474}"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2996049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1420494-5A25-4023-B48F-3A38B1C1F66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41409570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050B8E61-F36A-4526-ADEF-B25D81629DCC}"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2928654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9077266-47F2-4DE7-9378-2297B1340CA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9889899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1164855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6294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462624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50605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4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991377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144883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9723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0033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512215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1558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3723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D5A02769-16F4-44F7-B632-99DD9D2E4A54}"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836011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53E5538-9E77-4C5D-8F6E-3FE1A723D7DD}"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92322333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44EF0A04-7C48-4543-A85A-7A2454ED37CD}"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80552911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06CF767F-C61D-414F-8A8E-04E22D56F60A}"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667071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53582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215E665E-935A-414F-99A5-F6E3C8287ABE}"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0253313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605915F9-0434-44E6-BF91-F97B1A8B5B9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37095967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6FFF9381-19E0-4B04-8456-2C1DF234012C}"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18746388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1315D92-34D8-4A43-BE4A-F706027C9C59}"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18360480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899F928-2A6D-4D1A-809F-F61B37F276D0}"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214396312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4D0A449-1986-418B-B4EB-563BE06C9BA2}"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25921665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2BDBB36-686F-4E38-A882-4167E2ACB30C}" type="slidenum">
              <a:rPr lang="en-US" altLang="en-US"/>
              <a:pPr>
                <a:defRPr/>
              </a:pPr>
              <a:t>‹#›</a:t>
            </a:fld>
            <a:endParaRPr lang="en-US" altLang="en-US" b="0">
              <a:solidFill>
                <a:srgbClr val="000000"/>
              </a:solidFill>
              <a:latin typeface="Verdana" panose="020B0604030504040204" pitchFamily="34" charset="0"/>
            </a:endParaRPr>
          </a:p>
        </p:txBody>
      </p:sp>
    </p:spTree>
    <p:extLst>
      <p:ext uri="{BB962C8B-B14F-4D97-AF65-F5344CB8AC3E}">
        <p14:creationId xmlns:p14="http://schemas.microsoft.com/office/powerpoint/2010/main" val="427121027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302EE233-FA62-4A4C-99E3-F53C811D8DE7}" type="slidenum">
              <a:rPr lang="en-US" altLang="en-US"/>
              <a:pPr>
                <a:defRPr/>
              </a:pPr>
              <a:t>‹#›</a:t>
            </a:fld>
            <a:endParaRPr lang="en-US" altLang="en-US"/>
          </a:p>
        </p:txBody>
      </p:sp>
    </p:spTree>
    <p:extLst>
      <p:ext uri="{BB962C8B-B14F-4D97-AF65-F5344CB8AC3E}">
        <p14:creationId xmlns:p14="http://schemas.microsoft.com/office/powerpoint/2010/main" val="251016950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95260828-3FF2-4903-B31C-03C546474F09}" type="slidenum">
              <a:rPr lang="en-US" altLang="en-US"/>
              <a:pPr>
                <a:defRPr/>
              </a:pPr>
              <a:t>‹#›</a:t>
            </a:fld>
            <a:endParaRPr lang="en-US" altLang="en-US"/>
          </a:p>
        </p:txBody>
      </p:sp>
    </p:spTree>
    <p:extLst>
      <p:ext uri="{BB962C8B-B14F-4D97-AF65-F5344CB8AC3E}">
        <p14:creationId xmlns:p14="http://schemas.microsoft.com/office/powerpoint/2010/main" val="278744065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0CD535B-D0E5-4CEE-BA86-0DF26DC54BB2}" type="slidenum">
              <a:rPr lang="en-US" altLang="en-US"/>
              <a:pPr>
                <a:defRPr/>
              </a:pPr>
              <a:t>‹#›</a:t>
            </a:fld>
            <a:endParaRPr lang="en-US" altLang="en-US"/>
          </a:p>
        </p:txBody>
      </p:sp>
    </p:spTree>
    <p:extLst>
      <p:ext uri="{BB962C8B-B14F-4D97-AF65-F5344CB8AC3E}">
        <p14:creationId xmlns:p14="http://schemas.microsoft.com/office/powerpoint/2010/main" val="2020384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7161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CF2F8078-BCB7-49A9-BE06-2C4A0DFCD9F7}" type="slidenum">
              <a:rPr lang="en-US" altLang="en-US"/>
              <a:pPr>
                <a:defRPr/>
              </a:pPr>
              <a:t>‹#›</a:t>
            </a:fld>
            <a:endParaRPr lang="en-US" altLang="en-US"/>
          </a:p>
        </p:txBody>
      </p:sp>
    </p:spTree>
    <p:extLst>
      <p:ext uri="{BB962C8B-B14F-4D97-AF65-F5344CB8AC3E}">
        <p14:creationId xmlns:p14="http://schemas.microsoft.com/office/powerpoint/2010/main" val="39065439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9BF10463-A354-4915-B977-533DDBB53CA6}" type="slidenum">
              <a:rPr lang="en-US" altLang="en-US"/>
              <a:pPr>
                <a:defRPr/>
              </a:pPr>
              <a:t>‹#›</a:t>
            </a:fld>
            <a:endParaRPr lang="en-US" altLang="en-US"/>
          </a:p>
        </p:txBody>
      </p:sp>
    </p:spTree>
    <p:extLst>
      <p:ext uri="{BB962C8B-B14F-4D97-AF65-F5344CB8AC3E}">
        <p14:creationId xmlns:p14="http://schemas.microsoft.com/office/powerpoint/2010/main" val="36921806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336630C5-18CE-4909-8FA0-E5BFBD068E53}" type="slidenum">
              <a:rPr lang="en-US" altLang="en-US"/>
              <a:pPr>
                <a:defRPr/>
              </a:pPr>
              <a:t>‹#›</a:t>
            </a:fld>
            <a:endParaRPr lang="en-US" altLang="en-US"/>
          </a:p>
        </p:txBody>
      </p:sp>
    </p:spTree>
    <p:extLst>
      <p:ext uri="{BB962C8B-B14F-4D97-AF65-F5344CB8AC3E}">
        <p14:creationId xmlns:p14="http://schemas.microsoft.com/office/powerpoint/2010/main" val="15817764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3FEB4B7-D831-4C68-9060-BCF7298398F1}" type="slidenum">
              <a:rPr lang="en-US" altLang="en-US"/>
              <a:pPr>
                <a:defRPr/>
              </a:pPr>
              <a:t>‹#›</a:t>
            </a:fld>
            <a:endParaRPr lang="en-US" altLang="en-US"/>
          </a:p>
        </p:txBody>
      </p:sp>
    </p:spTree>
    <p:extLst>
      <p:ext uri="{BB962C8B-B14F-4D97-AF65-F5344CB8AC3E}">
        <p14:creationId xmlns:p14="http://schemas.microsoft.com/office/powerpoint/2010/main" val="3151414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6A07899-F791-42D3-BE72-370D03D9F4B6}" type="slidenum">
              <a:rPr lang="en-US" altLang="en-US"/>
              <a:pPr>
                <a:defRPr/>
              </a:pPr>
              <a:t>‹#›</a:t>
            </a:fld>
            <a:endParaRPr lang="en-US" altLang="en-US"/>
          </a:p>
        </p:txBody>
      </p:sp>
    </p:spTree>
    <p:extLst>
      <p:ext uri="{BB962C8B-B14F-4D97-AF65-F5344CB8AC3E}">
        <p14:creationId xmlns:p14="http://schemas.microsoft.com/office/powerpoint/2010/main" val="235260361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E8929A1-352D-4C06-A822-1DF645AA3E5E}" type="slidenum">
              <a:rPr lang="en-US" altLang="en-US"/>
              <a:pPr>
                <a:defRPr/>
              </a:pPr>
              <a:t>‹#›</a:t>
            </a:fld>
            <a:endParaRPr lang="en-US" altLang="en-US"/>
          </a:p>
        </p:txBody>
      </p:sp>
    </p:spTree>
    <p:extLst>
      <p:ext uri="{BB962C8B-B14F-4D97-AF65-F5344CB8AC3E}">
        <p14:creationId xmlns:p14="http://schemas.microsoft.com/office/powerpoint/2010/main" val="402298722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EBF4A0A4-AC1A-4F5C-A7F3-937539F631B0}" type="slidenum">
              <a:rPr lang="en-US" altLang="en-US"/>
              <a:pPr>
                <a:defRPr/>
              </a:pPr>
              <a:t>‹#›</a:t>
            </a:fld>
            <a:endParaRPr lang="en-US" altLang="en-US"/>
          </a:p>
        </p:txBody>
      </p:sp>
    </p:spTree>
    <p:extLst>
      <p:ext uri="{BB962C8B-B14F-4D97-AF65-F5344CB8AC3E}">
        <p14:creationId xmlns:p14="http://schemas.microsoft.com/office/powerpoint/2010/main" val="161688818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18B80471-5A52-499D-8A00-B92D6CFA4C40}" type="slidenum">
              <a:rPr lang="en-US" altLang="en-US"/>
              <a:pPr>
                <a:defRPr/>
              </a:pPr>
              <a:t>‹#›</a:t>
            </a:fld>
            <a:endParaRPr lang="en-US" altLang="en-US"/>
          </a:p>
        </p:txBody>
      </p:sp>
    </p:spTree>
    <p:extLst>
      <p:ext uri="{BB962C8B-B14F-4D97-AF65-F5344CB8AC3E}">
        <p14:creationId xmlns:p14="http://schemas.microsoft.com/office/powerpoint/2010/main" val="21116028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7088" y="2382838"/>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7088" y="4379913"/>
            <a:ext cx="4332287" cy="184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sldNum" sz="quarter" idx="10"/>
          </p:nvPr>
        </p:nvSpPr>
        <p:spPr>
          <a:ln/>
        </p:spPr>
        <p:txBody>
          <a:bodyPr/>
          <a:lstStyle>
            <a:lvl1pPr>
              <a:defRPr/>
            </a:lvl1pPr>
          </a:lstStyle>
          <a:p>
            <a:pPr>
              <a:defRPr/>
            </a:pPr>
            <a:fld id="{B6E3D0D7-D638-4A6E-8EE9-F13A63DC724C}" type="slidenum">
              <a:rPr lang="en-US" altLang="en-US"/>
              <a:pPr>
                <a:defRPr/>
              </a:pPr>
              <a:t>‹#›</a:t>
            </a:fld>
            <a:endParaRPr lang="en-US" altLang="en-US"/>
          </a:p>
        </p:txBody>
      </p:sp>
    </p:spTree>
    <p:extLst>
      <p:ext uri="{BB962C8B-B14F-4D97-AF65-F5344CB8AC3E}">
        <p14:creationId xmlns:p14="http://schemas.microsoft.com/office/powerpoint/2010/main" val="145952025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 y="1535113"/>
            <a:ext cx="8839200" cy="573087"/>
          </a:xfrm>
        </p:spPr>
        <p:txBody>
          <a:bodyPr/>
          <a:lstStyle/>
          <a:p>
            <a:r>
              <a:rPr lang="en-US"/>
              <a:t>Click to edit Master title style</a:t>
            </a:r>
          </a:p>
        </p:txBody>
      </p:sp>
      <p:sp>
        <p:nvSpPr>
          <p:cNvPr id="3" name="Text Placeholder 2"/>
          <p:cNvSpPr>
            <a:spLocks noGrp="1"/>
          </p:cNvSpPr>
          <p:nvPr>
            <p:ph type="body" sz="half" idx="1"/>
          </p:nvPr>
        </p:nvSpPr>
        <p:spPr>
          <a:xfrm>
            <a:off x="153988" y="2382838"/>
            <a:ext cx="4330700"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153C457D-A65B-4189-860B-743C345E3EF8}" type="slidenum">
              <a:rPr lang="en-US" altLang="en-US"/>
              <a:pPr>
                <a:defRPr/>
              </a:pPr>
              <a:t>‹#›</a:t>
            </a:fld>
            <a:endParaRPr lang="en-US" altLang="en-US"/>
          </a:p>
        </p:txBody>
      </p:sp>
    </p:spTree>
    <p:extLst>
      <p:ext uri="{BB962C8B-B14F-4D97-AF65-F5344CB8AC3E}">
        <p14:creationId xmlns:p14="http://schemas.microsoft.com/office/powerpoint/2010/main" val="3486635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20822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56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85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9976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0419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103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917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33"/>
          <p:cNvSpPr>
            <a:spLocks noGrp="1" noChangeArrowheads="1"/>
          </p:cNvSpPr>
          <p:nvPr>
            <p:ph type="sldNum" sz="quarter" idx="10"/>
          </p:nvPr>
        </p:nvSpPr>
        <p:spPr>
          <a:ln/>
        </p:spPr>
        <p:txBody>
          <a:bodyPr/>
          <a:lstStyle>
            <a:lvl1pPr>
              <a:defRPr/>
            </a:lvl1pPr>
          </a:lstStyle>
          <a:p>
            <a:pPr>
              <a:defRPr/>
            </a:pPr>
            <a:fld id="{8B41918E-1ED5-473E-B178-3CADF144594A}" type="slidenum">
              <a:rPr lang="en-US" altLang="en-US"/>
              <a:pPr>
                <a:defRPr/>
              </a:pPr>
              <a:t>‹#›</a:t>
            </a:fld>
            <a:endParaRPr lang="en-US" altLang="en-US"/>
          </a:p>
        </p:txBody>
      </p:sp>
    </p:spTree>
    <p:extLst>
      <p:ext uri="{BB962C8B-B14F-4D97-AF65-F5344CB8AC3E}">
        <p14:creationId xmlns:p14="http://schemas.microsoft.com/office/powerpoint/2010/main" val="3999643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sldNum" sz="quarter" idx="10"/>
          </p:nvPr>
        </p:nvSpPr>
        <p:spPr>
          <a:ln/>
        </p:spPr>
        <p:txBody>
          <a:bodyPr/>
          <a:lstStyle>
            <a:lvl1pPr>
              <a:defRPr/>
            </a:lvl1pPr>
          </a:lstStyle>
          <a:p>
            <a:pPr>
              <a:defRPr/>
            </a:pPr>
            <a:fld id="{D26405C1-2FB7-4521-BD1E-EDF0306BEFE2}" type="slidenum">
              <a:rPr lang="en-US" altLang="en-US"/>
              <a:pPr>
                <a:defRPr/>
              </a:pPr>
              <a:t>‹#›</a:t>
            </a:fld>
            <a:endParaRPr lang="en-US" altLang="en-US"/>
          </a:p>
        </p:txBody>
      </p:sp>
    </p:spTree>
    <p:extLst>
      <p:ext uri="{BB962C8B-B14F-4D97-AF65-F5344CB8AC3E}">
        <p14:creationId xmlns:p14="http://schemas.microsoft.com/office/powerpoint/2010/main" val="3320616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3"/>
          <p:cNvSpPr>
            <a:spLocks noGrp="1" noChangeArrowheads="1"/>
          </p:cNvSpPr>
          <p:nvPr>
            <p:ph type="sldNum" sz="quarter" idx="10"/>
          </p:nvPr>
        </p:nvSpPr>
        <p:spPr>
          <a:ln/>
        </p:spPr>
        <p:txBody>
          <a:bodyPr/>
          <a:lstStyle>
            <a:lvl1pPr>
              <a:defRPr/>
            </a:lvl1pPr>
          </a:lstStyle>
          <a:p>
            <a:pPr>
              <a:defRPr/>
            </a:pPr>
            <a:fld id="{1223E9C4-46F8-4283-A62B-D2E6755E091A}" type="slidenum">
              <a:rPr lang="en-US" altLang="en-US"/>
              <a:pPr>
                <a:defRPr/>
              </a:pPr>
              <a:t>‹#›</a:t>
            </a:fld>
            <a:endParaRPr lang="en-US" altLang="en-US"/>
          </a:p>
        </p:txBody>
      </p:sp>
    </p:spTree>
    <p:extLst>
      <p:ext uri="{BB962C8B-B14F-4D97-AF65-F5344CB8AC3E}">
        <p14:creationId xmlns:p14="http://schemas.microsoft.com/office/powerpoint/2010/main" val="340998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3"/>
          <p:cNvSpPr>
            <a:spLocks noGrp="1" noChangeArrowheads="1"/>
          </p:cNvSpPr>
          <p:nvPr>
            <p:ph type="sldNum" sz="quarter" idx="10"/>
          </p:nvPr>
        </p:nvSpPr>
        <p:spPr>
          <a:ln/>
        </p:spPr>
        <p:txBody>
          <a:bodyPr/>
          <a:lstStyle>
            <a:lvl1pPr>
              <a:defRPr/>
            </a:lvl1pPr>
          </a:lstStyle>
          <a:p>
            <a:pPr>
              <a:defRPr/>
            </a:pPr>
            <a:fld id="{D9CAA021-E599-49CB-9FF5-04CFA551B641}" type="slidenum">
              <a:rPr lang="en-US" altLang="en-US"/>
              <a:pPr>
                <a:defRPr/>
              </a:pPr>
              <a:t>‹#›</a:t>
            </a:fld>
            <a:endParaRPr lang="en-US" altLang="en-US"/>
          </a:p>
        </p:txBody>
      </p:sp>
    </p:spTree>
    <p:extLst>
      <p:ext uri="{BB962C8B-B14F-4D97-AF65-F5344CB8AC3E}">
        <p14:creationId xmlns:p14="http://schemas.microsoft.com/office/powerpoint/2010/main" val="2065859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3"/>
          <p:cNvSpPr>
            <a:spLocks noGrp="1" noChangeArrowheads="1"/>
          </p:cNvSpPr>
          <p:nvPr>
            <p:ph type="sldNum" sz="quarter" idx="10"/>
          </p:nvPr>
        </p:nvSpPr>
        <p:spPr>
          <a:ln/>
        </p:spPr>
        <p:txBody>
          <a:bodyPr/>
          <a:lstStyle>
            <a:lvl1pPr>
              <a:defRPr/>
            </a:lvl1pPr>
          </a:lstStyle>
          <a:p>
            <a:pPr>
              <a:defRPr/>
            </a:pPr>
            <a:fld id="{F23DAEC0-F78E-4777-994F-ED88AD932061}" type="slidenum">
              <a:rPr lang="en-US" altLang="en-US"/>
              <a:pPr>
                <a:defRPr/>
              </a:pPr>
              <a:t>‹#›</a:t>
            </a:fld>
            <a:endParaRPr lang="en-US" altLang="en-US"/>
          </a:p>
        </p:txBody>
      </p:sp>
    </p:spTree>
    <p:extLst>
      <p:ext uri="{BB962C8B-B14F-4D97-AF65-F5344CB8AC3E}">
        <p14:creationId xmlns:p14="http://schemas.microsoft.com/office/powerpoint/2010/main" val="3472431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3"/>
          <p:cNvSpPr>
            <a:spLocks noGrp="1" noChangeArrowheads="1"/>
          </p:cNvSpPr>
          <p:nvPr>
            <p:ph type="sldNum" sz="quarter" idx="10"/>
          </p:nvPr>
        </p:nvSpPr>
        <p:spPr>
          <a:ln/>
        </p:spPr>
        <p:txBody>
          <a:bodyPr/>
          <a:lstStyle>
            <a:lvl1pPr>
              <a:defRPr/>
            </a:lvl1pPr>
          </a:lstStyle>
          <a:p>
            <a:pPr>
              <a:defRPr/>
            </a:pPr>
            <a:fld id="{1E0F57FD-BED4-4F2A-991D-03726DC22BF5}" type="slidenum">
              <a:rPr lang="en-US" altLang="en-US"/>
              <a:pPr>
                <a:defRPr/>
              </a:pPr>
              <a:t>‹#›</a:t>
            </a:fld>
            <a:endParaRPr lang="en-US" altLang="en-US"/>
          </a:p>
        </p:txBody>
      </p:sp>
    </p:spTree>
    <p:extLst>
      <p:ext uri="{BB962C8B-B14F-4D97-AF65-F5344CB8AC3E}">
        <p14:creationId xmlns:p14="http://schemas.microsoft.com/office/powerpoint/2010/main" val="1991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258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3"/>
          <p:cNvSpPr>
            <a:spLocks noGrp="1" noChangeArrowheads="1"/>
          </p:cNvSpPr>
          <p:nvPr>
            <p:ph type="sldNum" sz="quarter" idx="10"/>
          </p:nvPr>
        </p:nvSpPr>
        <p:spPr>
          <a:ln/>
        </p:spPr>
        <p:txBody>
          <a:bodyPr/>
          <a:lstStyle>
            <a:lvl1pPr>
              <a:defRPr/>
            </a:lvl1pPr>
          </a:lstStyle>
          <a:p>
            <a:pPr>
              <a:defRPr/>
            </a:pPr>
            <a:fld id="{5E457BBC-B386-4B81-96F1-3E6236786FB4}" type="slidenum">
              <a:rPr lang="en-US" altLang="en-US"/>
              <a:pPr>
                <a:defRPr/>
              </a:pPr>
              <a:t>‹#›</a:t>
            </a:fld>
            <a:endParaRPr lang="en-US" altLang="en-US"/>
          </a:p>
        </p:txBody>
      </p:sp>
    </p:spTree>
    <p:extLst>
      <p:ext uri="{BB962C8B-B14F-4D97-AF65-F5344CB8AC3E}">
        <p14:creationId xmlns:p14="http://schemas.microsoft.com/office/powerpoint/2010/main" val="903770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3"/>
          <p:cNvSpPr>
            <a:spLocks noGrp="1" noChangeArrowheads="1"/>
          </p:cNvSpPr>
          <p:nvPr>
            <p:ph type="sldNum" sz="quarter" idx="10"/>
          </p:nvPr>
        </p:nvSpPr>
        <p:spPr>
          <a:ln/>
        </p:spPr>
        <p:txBody>
          <a:bodyPr/>
          <a:lstStyle>
            <a:lvl1pPr>
              <a:defRPr/>
            </a:lvl1pPr>
          </a:lstStyle>
          <a:p>
            <a:pPr>
              <a:defRPr/>
            </a:pPr>
            <a:fld id="{6D86C944-FF33-4520-A339-00F98A966B95}" type="slidenum">
              <a:rPr lang="en-US" altLang="en-US"/>
              <a:pPr>
                <a:defRPr/>
              </a:pPr>
              <a:t>‹#›</a:t>
            </a:fld>
            <a:endParaRPr lang="en-US" altLang="en-US"/>
          </a:p>
        </p:txBody>
      </p:sp>
    </p:spTree>
    <p:extLst>
      <p:ext uri="{BB962C8B-B14F-4D97-AF65-F5344CB8AC3E}">
        <p14:creationId xmlns:p14="http://schemas.microsoft.com/office/powerpoint/2010/main" val="947635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3"/>
          <p:cNvSpPr>
            <a:spLocks noGrp="1" noChangeArrowheads="1"/>
          </p:cNvSpPr>
          <p:nvPr>
            <p:ph type="sldNum" sz="quarter" idx="10"/>
          </p:nvPr>
        </p:nvSpPr>
        <p:spPr>
          <a:ln/>
        </p:spPr>
        <p:txBody>
          <a:bodyPr/>
          <a:lstStyle>
            <a:lvl1pPr>
              <a:defRPr/>
            </a:lvl1pPr>
          </a:lstStyle>
          <a:p>
            <a:pPr>
              <a:defRPr/>
            </a:pPr>
            <a:fld id="{523118CB-B7F7-4DC3-A235-E15FE4B185CD}" type="slidenum">
              <a:rPr lang="en-US" altLang="en-US"/>
              <a:pPr>
                <a:defRPr/>
              </a:pPr>
              <a:t>‹#›</a:t>
            </a:fld>
            <a:endParaRPr lang="en-US" altLang="en-US"/>
          </a:p>
        </p:txBody>
      </p:sp>
    </p:spTree>
    <p:extLst>
      <p:ext uri="{BB962C8B-B14F-4D97-AF65-F5344CB8AC3E}">
        <p14:creationId xmlns:p14="http://schemas.microsoft.com/office/powerpoint/2010/main" val="274481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sldNum" sz="quarter" idx="10"/>
          </p:nvPr>
        </p:nvSpPr>
        <p:spPr>
          <a:ln/>
        </p:spPr>
        <p:txBody>
          <a:bodyPr/>
          <a:lstStyle>
            <a:lvl1pPr>
              <a:defRPr/>
            </a:lvl1pPr>
          </a:lstStyle>
          <a:p>
            <a:pPr>
              <a:defRPr/>
            </a:pPr>
            <a:fld id="{6366995E-C8F5-41E6-8F60-E02661AEC5C2}" type="slidenum">
              <a:rPr lang="en-US" altLang="en-US"/>
              <a:pPr>
                <a:defRPr/>
              </a:pPr>
              <a:t>‹#›</a:t>
            </a:fld>
            <a:endParaRPr lang="en-US" altLang="en-US"/>
          </a:p>
        </p:txBody>
      </p:sp>
    </p:spTree>
    <p:extLst>
      <p:ext uri="{BB962C8B-B14F-4D97-AF65-F5344CB8AC3E}">
        <p14:creationId xmlns:p14="http://schemas.microsoft.com/office/powerpoint/2010/main" val="3931617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sldNum" sz="quarter" idx="10"/>
          </p:nvPr>
        </p:nvSpPr>
        <p:spPr>
          <a:ln/>
        </p:spPr>
        <p:txBody>
          <a:bodyPr/>
          <a:lstStyle>
            <a:lvl1pPr>
              <a:defRPr/>
            </a:lvl1pPr>
          </a:lstStyle>
          <a:p>
            <a:pPr>
              <a:defRPr/>
            </a:pPr>
            <a:fld id="{057F6AB6-9D03-4D79-8EDB-47146F36046B}" type="slidenum">
              <a:rPr lang="en-US" altLang="en-US"/>
              <a:pPr>
                <a:defRPr/>
              </a:pPr>
              <a:t>‹#›</a:t>
            </a:fld>
            <a:endParaRPr lang="en-US" altLang="en-US"/>
          </a:p>
        </p:txBody>
      </p:sp>
    </p:spTree>
    <p:extLst>
      <p:ext uri="{BB962C8B-B14F-4D97-AF65-F5344CB8AC3E}">
        <p14:creationId xmlns:p14="http://schemas.microsoft.com/office/powerpoint/2010/main" val="1518212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68330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451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00783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790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46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14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7553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915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60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6814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343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25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23AD5BF6-762D-43B1-BC56-E6BF07DD8A71}" type="slidenum">
              <a:rPr lang="en-US" altLang="en-US"/>
              <a:pPr>
                <a:defRPr/>
              </a:pPr>
              <a:t>‹#›</a:t>
            </a:fld>
            <a:endParaRPr lang="en-US" altLang="en-US"/>
          </a:p>
        </p:txBody>
      </p:sp>
    </p:spTree>
    <p:extLst>
      <p:ext uri="{BB962C8B-B14F-4D97-AF65-F5344CB8AC3E}">
        <p14:creationId xmlns:p14="http://schemas.microsoft.com/office/powerpoint/2010/main" val="1964104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51A30C8B-DB41-409B-99D0-8E43D449B670}" type="slidenum">
              <a:rPr lang="en-US" altLang="en-US"/>
              <a:pPr>
                <a:defRPr/>
              </a:pPr>
              <a:t>‹#›</a:t>
            </a:fld>
            <a:endParaRPr lang="en-US" altLang="en-US"/>
          </a:p>
        </p:txBody>
      </p:sp>
    </p:spTree>
    <p:extLst>
      <p:ext uri="{BB962C8B-B14F-4D97-AF65-F5344CB8AC3E}">
        <p14:creationId xmlns:p14="http://schemas.microsoft.com/office/powerpoint/2010/main" val="1619130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31B8B7FE-B966-4841-A3FC-1CFFB29E9CCE}" type="slidenum">
              <a:rPr lang="en-US" altLang="en-US"/>
              <a:pPr>
                <a:defRPr/>
              </a:pPr>
              <a:t>‹#›</a:t>
            </a:fld>
            <a:endParaRPr lang="en-US" altLang="en-US"/>
          </a:p>
        </p:txBody>
      </p:sp>
    </p:spTree>
    <p:extLst>
      <p:ext uri="{BB962C8B-B14F-4D97-AF65-F5344CB8AC3E}">
        <p14:creationId xmlns:p14="http://schemas.microsoft.com/office/powerpoint/2010/main" val="3438890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02E1A108-03D4-41B9-8165-6E6588DEBF38}" type="slidenum">
              <a:rPr lang="en-US" altLang="en-US"/>
              <a:pPr>
                <a:defRPr/>
              </a:pPr>
              <a:t>‹#›</a:t>
            </a:fld>
            <a:endParaRPr lang="en-US" altLang="en-US"/>
          </a:p>
        </p:txBody>
      </p:sp>
    </p:spTree>
    <p:extLst>
      <p:ext uri="{BB962C8B-B14F-4D97-AF65-F5344CB8AC3E}">
        <p14:creationId xmlns:p14="http://schemas.microsoft.com/office/powerpoint/2010/main" val="288125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5959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577B3750-3154-4728-AED2-CC67A2E71D07}" type="slidenum">
              <a:rPr lang="en-US" altLang="en-US"/>
              <a:pPr>
                <a:defRPr/>
              </a:pPr>
              <a:t>‹#›</a:t>
            </a:fld>
            <a:endParaRPr lang="en-US" altLang="en-US"/>
          </a:p>
        </p:txBody>
      </p:sp>
    </p:spTree>
    <p:extLst>
      <p:ext uri="{BB962C8B-B14F-4D97-AF65-F5344CB8AC3E}">
        <p14:creationId xmlns:p14="http://schemas.microsoft.com/office/powerpoint/2010/main" val="2003844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318DBD43-7E71-44E2-B00B-7F193AB0D57C}" type="slidenum">
              <a:rPr lang="en-US" altLang="en-US"/>
              <a:pPr>
                <a:defRPr/>
              </a:pPr>
              <a:t>‹#›</a:t>
            </a:fld>
            <a:endParaRPr lang="en-US" altLang="en-US"/>
          </a:p>
        </p:txBody>
      </p:sp>
    </p:spTree>
    <p:extLst>
      <p:ext uri="{BB962C8B-B14F-4D97-AF65-F5344CB8AC3E}">
        <p14:creationId xmlns:p14="http://schemas.microsoft.com/office/powerpoint/2010/main" val="196891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5C19DB8-175A-433C-B413-E5EF0A85F196}" type="slidenum">
              <a:rPr lang="en-US" altLang="en-US"/>
              <a:pPr>
                <a:defRPr/>
              </a:pPr>
              <a:t>‹#›</a:t>
            </a:fld>
            <a:endParaRPr lang="en-US" altLang="en-US"/>
          </a:p>
        </p:txBody>
      </p:sp>
    </p:spTree>
    <p:extLst>
      <p:ext uri="{BB962C8B-B14F-4D97-AF65-F5344CB8AC3E}">
        <p14:creationId xmlns:p14="http://schemas.microsoft.com/office/powerpoint/2010/main" val="2512967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CEBFEB0-CD5A-4076-933B-806979586701}" type="slidenum">
              <a:rPr lang="en-US" altLang="en-US"/>
              <a:pPr>
                <a:defRPr/>
              </a:pPr>
              <a:t>‹#›</a:t>
            </a:fld>
            <a:endParaRPr lang="en-US" altLang="en-US"/>
          </a:p>
        </p:txBody>
      </p:sp>
    </p:spTree>
    <p:extLst>
      <p:ext uri="{BB962C8B-B14F-4D97-AF65-F5344CB8AC3E}">
        <p14:creationId xmlns:p14="http://schemas.microsoft.com/office/powerpoint/2010/main" val="492405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A35FAB8B-90C3-48C2-9A3C-04C9A340721D}" type="slidenum">
              <a:rPr lang="en-US" altLang="en-US"/>
              <a:pPr>
                <a:defRPr/>
              </a:pPr>
              <a:t>‹#›</a:t>
            </a:fld>
            <a:endParaRPr lang="en-US" altLang="en-US"/>
          </a:p>
        </p:txBody>
      </p:sp>
    </p:spTree>
    <p:extLst>
      <p:ext uri="{BB962C8B-B14F-4D97-AF65-F5344CB8AC3E}">
        <p14:creationId xmlns:p14="http://schemas.microsoft.com/office/powerpoint/2010/main" val="2887287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8F5819F4-1BB4-4451-9A6B-E5D10D930A2C}" type="slidenum">
              <a:rPr lang="en-US" altLang="en-US"/>
              <a:pPr>
                <a:defRPr/>
              </a:pPr>
              <a:t>‹#›</a:t>
            </a:fld>
            <a:endParaRPr lang="en-US" altLang="en-US"/>
          </a:p>
        </p:txBody>
      </p:sp>
    </p:spTree>
    <p:extLst>
      <p:ext uri="{BB962C8B-B14F-4D97-AF65-F5344CB8AC3E}">
        <p14:creationId xmlns:p14="http://schemas.microsoft.com/office/powerpoint/2010/main" val="1065695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BA1EF98-D57D-4398-A178-EAA062276D0D}" type="slidenum">
              <a:rPr lang="en-US" altLang="en-US"/>
              <a:pPr>
                <a:defRPr/>
              </a:pPr>
              <a:t>‹#›</a:t>
            </a:fld>
            <a:endParaRPr lang="en-US" altLang="en-US"/>
          </a:p>
        </p:txBody>
      </p:sp>
    </p:spTree>
    <p:extLst>
      <p:ext uri="{BB962C8B-B14F-4D97-AF65-F5344CB8AC3E}">
        <p14:creationId xmlns:p14="http://schemas.microsoft.com/office/powerpoint/2010/main" val="1030320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D09EB45A-1209-4985-A8D9-36BE125CB1B0}" type="slidenum">
              <a:rPr lang="en-US" altLang="en-US"/>
              <a:pPr>
                <a:defRPr/>
              </a:pPr>
              <a:t>‹#›</a:t>
            </a:fld>
            <a:endParaRPr lang="en-US" altLang="en-US"/>
          </a:p>
        </p:txBody>
      </p:sp>
    </p:spTree>
    <p:extLst>
      <p:ext uri="{BB962C8B-B14F-4D97-AF65-F5344CB8AC3E}">
        <p14:creationId xmlns:p14="http://schemas.microsoft.com/office/powerpoint/2010/main" val="35160891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65ED3417-D990-49CE-A1C7-012FA2811EB0}" type="slidenum">
              <a:rPr lang="en-US" altLang="en-US"/>
              <a:pPr>
                <a:defRPr/>
              </a:pPr>
              <a:t>‹#›</a:t>
            </a:fld>
            <a:endParaRPr lang="en-US" altLang="en-US"/>
          </a:p>
        </p:txBody>
      </p:sp>
    </p:spTree>
    <p:extLst>
      <p:ext uri="{BB962C8B-B14F-4D97-AF65-F5344CB8AC3E}">
        <p14:creationId xmlns:p14="http://schemas.microsoft.com/office/powerpoint/2010/main" val="15172735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50481C55-3A53-41FF-9902-81973095C721}" type="slidenum">
              <a:rPr lang="en-US" altLang="en-US"/>
              <a:pPr>
                <a:defRPr/>
              </a:pPr>
              <a:t>‹#›</a:t>
            </a:fld>
            <a:endParaRPr lang="en-US" altLang="en-US"/>
          </a:p>
        </p:txBody>
      </p:sp>
    </p:spTree>
    <p:extLst>
      <p:ext uri="{BB962C8B-B14F-4D97-AF65-F5344CB8AC3E}">
        <p14:creationId xmlns:p14="http://schemas.microsoft.com/office/powerpoint/2010/main" val="331018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4323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C407653C-8515-40F3-9B58-65D548085615}" type="slidenum">
              <a:rPr lang="en-US" altLang="en-US"/>
              <a:pPr>
                <a:defRPr/>
              </a:pPr>
              <a:t>‹#›</a:t>
            </a:fld>
            <a:endParaRPr lang="en-US" altLang="en-US"/>
          </a:p>
        </p:txBody>
      </p:sp>
    </p:spTree>
    <p:extLst>
      <p:ext uri="{BB962C8B-B14F-4D97-AF65-F5344CB8AC3E}">
        <p14:creationId xmlns:p14="http://schemas.microsoft.com/office/powerpoint/2010/main" val="4210777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7B10DD26-6157-4D3B-B11C-8643A9D47194}" type="slidenum">
              <a:rPr lang="en-US" altLang="en-US"/>
              <a:pPr>
                <a:defRPr/>
              </a:pPr>
              <a:t>‹#›</a:t>
            </a:fld>
            <a:endParaRPr lang="en-US" altLang="en-US"/>
          </a:p>
        </p:txBody>
      </p:sp>
    </p:spTree>
    <p:extLst>
      <p:ext uri="{BB962C8B-B14F-4D97-AF65-F5344CB8AC3E}">
        <p14:creationId xmlns:p14="http://schemas.microsoft.com/office/powerpoint/2010/main" val="1734445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AFFD2DF0-F3E5-480F-B468-390B05D5590E}" type="slidenum">
              <a:rPr lang="en-US" altLang="en-US"/>
              <a:pPr>
                <a:defRPr/>
              </a:pPr>
              <a:t>‹#›</a:t>
            </a:fld>
            <a:endParaRPr lang="en-US" altLang="en-US"/>
          </a:p>
        </p:txBody>
      </p:sp>
    </p:spTree>
    <p:extLst>
      <p:ext uri="{BB962C8B-B14F-4D97-AF65-F5344CB8AC3E}">
        <p14:creationId xmlns:p14="http://schemas.microsoft.com/office/powerpoint/2010/main" val="1625109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6AE2C0DD-872B-4AD8-8D86-5CD45C91B6E1}" type="slidenum">
              <a:rPr lang="en-US" altLang="en-US"/>
              <a:pPr>
                <a:defRPr/>
              </a:pPr>
              <a:t>‹#›</a:t>
            </a:fld>
            <a:endParaRPr lang="en-US" altLang="en-US"/>
          </a:p>
        </p:txBody>
      </p:sp>
    </p:spTree>
    <p:extLst>
      <p:ext uri="{BB962C8B-B14F-4D97-AF65-F5344CB8AC3E}">
        <p14:creationId xmlns:p14="http://schemas.microsoft.com/office/powerpoint/2010/main" val="1646410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6330B31-AF5D-4880-8A33-383756CB2D5F}" type="slidenum">
              <a:rPr lang="en-US" altLang="en-US"/>
              <a:pPr>
                <a:defRPr/>
              </a:pPr>
              <a:t>‹#›</a:t>
            </a:fld>
            <a:endParaRPr lang="en-US" altLang="en-US"/>
          </a:p>
        </p:txBody>
      </p:sp>
    </p:spTree>
    <p:extLst>
      <p:ext uri="{BB962C8B-B14F-4D97-AF65-F5344CB8AC3E}">
        <p14:creationId xmlns:p14="http://schemas.microsoft.com/office/powerpoint/2010/main" val="3836157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A66DD14-6DAC-4A80-A90E-6A95C03C2187}" type="slidenum">
              <a:rPr lang="en-US" altLang="en-US"/>
              <a:pPr>
                <a:defRPr/>
              </a:pPr>
              <a:t>‹#›</a:t>
            </a:fld>
            <a:endParaRPr lang="en-US" altLang="en-US"/>
          </a:p>
        </p:txBody>
      </p:sp>
    </p:spTree>
    <p:extLst>
      <p:ext uri="{BB962C8B-B14F-4D97-AF65-F5344CB8AC3E}">
        <p14:creationId xmlns:p14="http://schemas.microsoft.com/office/powerpoint/2010/main" val="20041075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0D42F01E-12A8-492C-BF6A-B9A0D12F076E}" type="slidenum">
              <a:rPr lang="en-US" altLang="en-US"/>
              <a:pPr>
                <a:defRPr/>
              </a:pPr>
              <a:t>‹#›</a:t>
            </a:fld>
            <a:endParaRPr lang="en-US" altLang="en-US"/>
          </a:p>
        </p:txBody>
      </p:sp>
    </p:spTree>
    <p:extLst>
      <p:ext uri="{BB962C8B-B14F-4D97-AF65-F5344CB8AC3E}">
        <p14:creationId xmlns:p14="http://schemas.microsoft.com/office/powerpoint/2010/main" val="529865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ECF20608-84F8-47A4-ADAD-E31E48336A40}" type="slidenum">
              <a:rPr lang="en-US" altLang="en-US"/>
              <a:pPr>
                <a:defRPr/>
              </a:pPr>
              <a:t>‹#›</a:t>
            </a:fld>
            <a:endParaRPr lang="en-US" altLang="en-US"/>
          </a:p>
        </p:txBody>
      </p:sp>
    </p:spTree>
    <p:extLst>
      <p:ext uri="{BB962C8B-B14F-4D97-AF65-F5344CB8AC3E}">
        <p14:creationId xmlns:p14="http://schemas.microsoft.com/office/powerpoint/2010/main" val="32259586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DD0C3BA-3718-44D4-860A-B4B0A0039D4D}" type="slidenum">
              <a:rPr lang="en-US" altLang="en-US"/>
              <a:pPr>
                <a:defRPr/>
              </a:pPr>
              <a:t>‹#›</a:t>
            </a:fld>
            <a:endParaRPr lang="en-US" altLang="en-US"/>
          </a:p>
        </p:txBody>
      </p:sp>
    </p:spTree>
    <p:extLst>
      <p:ext uri="{BB962C8B-B14F-4D97-AF65-F5344CB8AC3E}">
        <p14:creationId xmlns:p14="http://schemas.microsoft.com/office/powerpoint/2010/main" val="5602124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3987E8D-25C8-4551-98FB-B43401012893}" type="slidenum">
              <a:rPr lang="en-US" altLang="en-US"/>
              <a:pPr>
                <a:defRPr/>
              </a:pPr>
              <a:t>‹#›</a:t>
            </a:fld>
            <a:endParaRPr lang="en-US" altLang="en-US"/>
          </a:p>
        </p:txBody>
      </p:sp>
    </p:spTree>
    <p:extLst>
      <p:ext uri="{BB962C8B-B14F-4D97-AF65-F5344CB8AC3E}">
        <p14:creationId xmlns:p14="http://schemas.microsoft.com/office/powerpoint/2010/main" val="217169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057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7E4EF63F-35AE-45FF-8D40-5C2B51D677C1}" type="slidenum">
              <a:rPr lang="en-US" altLang="en-US"/>
              <a:pPr>
                <a:defRPr/>
              </a:pPr>
              <a:t>‹#›</a:t>
            </a:fld>
            <a:endParaRPr lang="en-US" altLang="en-US"/>
          </a:p>
        </p:txBody>
      </p:sp>
    </p:spTree>
    <p:extLst>
      <p:ext uri="{BB962C8B-B14F-4D97-AF65-F5344CB8AC3E}">
        <p14:creationId xmlns:p14="http://schemas.microsoft.com/office/powerpoint/2010/main" val="12363999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88" y="2382838"/>
            <a:ext cx="4330700"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2382838"/>
            <a:ext cx="4332287" cy="384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EF78479C-EDF0-4FD2-BB21-387536150540}" type="slidenum">
              <a:rPr lang="en-US" altLang="en-US"/>
              <a:pPr>
                <a:defRPr/>
              </a:pPr>
              <a:t>‹#›</a:t>
            </a:fld>
            <a:endParaRPr lang="en-US" altLang="en-US"/>
          </a:p>
        </p:txBody>
      </p:sp>
    </p:spTree>
    <p:extLst>
      <p:ext uri="{BB962C8B-B14F-4D97-AF65-F5344CB8AC3E}">
        <p14:creationId xmlns:p14="http://schemas.microsoft.com/office/powerpoint/2010/main" val="2778162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1577A4A0-9927-445B-87DD-5A5C3BE2DBE6}" type="slidenum">
              <a:rPr lang="en-US" altLang="en-US"/>
              <a:pPr>
                <a:defRPr/>
              </a:pPr>
              <a:t>‹#›</a:t>
            </a:fld>
            <a:endParaRPr lang="en-US" altLang="en-US"/>
          </a:p>
        </p:txBody>
      </p:sp>
    </p:spTree>
    <p:extLst>
      <p:ext uri="{BB962C8B-B14F-4D97-AF65-F5344CB8AC3E}">
        <p14:creationId xmlns:p14="http://schemas.microsoft.com/office/powerpoint/2010/main" val="12816198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F4D459B9-30E1-4A24-93C3-B017A19C2DBF}" type="slidenum">
              <a:rPr lang="en-US" altLang="en-US"/>
              <a:pPr>
                <a:defRPr/>
              </a:pPr>
              <a:t>‹#›</a:t>
            </a:fld>
            <a:endParaRPr lang="en-US" altLang="en-US"/>
          </a:p>
        </p:txBody>
      </p:sp>
    </p:spTree>
    <p:extLst>
      <p:ext uri="{BB962C8B-B14F-4D97-AF65-F5344CB8AC3E}">
        <p14:creationId xmlns:p14="http://schemas.microsoft.com/office/powerpoint/2010/main" val="2542626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6000F30-312C-44E1-98A6-4D7283A9758C}" type="slidenum">
              <a:rPr lang="en-US" altLang="en-US"/>
              <a:pPr>
                <a:defRPr/>
              </a:pPr>
              <a:t>‹#›</a:t>
            </a:fld>
            <a:endParaRPr lang="en-US" altLang="en-US"/>
          </a:p>
        </p:txBody>
      </p:sp>
    </p:spTree>
    <p:extLst>
      <p:ext uri="{BB962C8B-B14F-4D97-AF65-F5344CB8AC3E}">
        <p14:creationId xmlns:p14="http://schemas.microsoft.com/office/powerpoint/2010/main" val="6636084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E94E06E-60D6-412D-94A0-5D900B0FF668}" type="slidenum">
              <a:rPr lang="en-US" altLang="en-US"/>
              <a:pPr>
                <a:defRPr/>
              </a:pPr>
              <a:t>‹#›</a:t>
            </a:fld>
            <a:endParaRPr lang="en-US" altLang="en-US"/>
          </a:p>
        </p:txBody>
      </p:sp>
    </p:spTree>
    <p:extLst>
      <p:ext uri="{BB962C8B-B14F-4D97-AF65-F5344CB8AC3E}">
        <p14:creationId xmlns:p14="http://schemas.microsoft.com/office/powerpoint/2010/main" val="1299924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0A1FC89-3284-4278-8A86-E530ABF717AB}" type="slidenum">
              <a:rPr lang="en-US" altLang="en-US"/>
              <a:pPr>
                <a:defRPr/>
              </a:pPr>
              <a:t>‹#›</a:t>
            </a:fld>
            <a:endParaRPr lang="en-US" altLang="en-US"/>
          </a:p>
        </p:txBody>
      </p:sp>
    </p:spTree>
    <p:extLst>
      <p:ext uri="{BB962C8B-B14F-4D97-AF65-F5344CB8AC3E}">
        <p14:creationId xmlns:p14="http://schemas.microsoft.com/office/powerpoint/2010/main" val="9415737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9CC2BC6-FA1F-4957-B7C9-14D20B78091A}" type="slidenum">
              <a:rPr lang="en-US" altLang="en-US"/>
              <a:pPr>
                <a:defRPr/>
              </a:pPr>
              <a:t>‹#›</a:t>
            </a:fld>
            <a:endParaRPr lang="en-US" altLang="en-US"/>
          </a:p>
        </p:txBody>
      </p:sp>
    </p:spTree>
    <p:extLst>
      <p:ext uri="{BB962C8B-B14F-4D97-AF65-F5344CB8AC3E}">
        <p14:creationId xmlns:p14="http://schemas.microsoft.com/office/powerpoint/2010/main" val="40804117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1535113"/>
            <a:ext cx="2209800" cy="468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988" y="1535113"/>
            <a:ext cx="6481762" cy="468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8E57D37B-81EA-4783-ACCA-8675A2D6185D}" type="slidenum">
              <a:rPr lang="en-US" altLang="en-US"/>
              <a:pPr>
                <a:defRPr/>
              </a:pPr>
              <a:t>‹#›</a:t>
            </a:fld>
            <a:endParaRPr lang="en-US" altLang="en-US"/>
          </a:p>
        </p:txBody>
      </p:sp>
    </p:spTree>
    <p:extLst>
      <p:ext uri="{BB962C8B-B14F-4D97-AF65-F5344CB8AC3E}">
        <p14:creationId xmlns:p14="http://schemas.microsoft.com/office/powerpoint/2010/main" val="24789299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4314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D8F2AE-8FC0-4F4B-B1ED-C85E8788F5BB}"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16BD1F-BEC0-4D60-A8E9-43CAF4B182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772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3164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06653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355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7745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72724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78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09989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3081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8465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79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5.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media/image5.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5.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6" Type="http://schemas.openxmlformats.org/officeDocument/2006/relationships/image" Target="../media/image5.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3.jpe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5.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4.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6" Type="http://schemas.openxmlformats.org/officeDocument/2006/relationships/image" Target="../media/image5.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3.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image" Target="../media/image5.png"/><Relationship Id="rId2" Type="http://schemas.openxmlformats.org/officeDocument/2006/relationships/slideLayout" Target="../slideLayouts/slideLayout211.xml"/><Relationship Id="rId16" Type="http://schemas.openxmlformats.org/officeDocument/2006/relationships/image" Target="../media/image3.jpe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4.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image" Target="../media/image2.jpe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6" Type="http://schemas.openxmlformats.org/officeDocument/2006/relationships/image" Target="../media/image5.png"/><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image" Target="../media/image3.jpeg"/><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image" Target="../media/image4.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4.pn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image" Target="../media/image5.png"/><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2.jpe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6" Type="http://schemas.openxmlformats.org/officeDocument/2006/relationships/image" Target="../media/image5.png"/><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3.jpe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image" Target="../media/image4.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image" Target="../media/image4.png"/><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image" Target="../media/image5.png"/><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image" Target="../media/image5.png"/><Relationship Id="rId2" Type="http://schemas.openxmlformats.org/officeDocument/2006/relationships/slideLayout" Target="../slideLayouts/slideLayout268.xml"/><Relationship Id="rId16" Type="http://schemas.openxmlformats.org/officeDocument/2006/relationships/image" Target="../media/image3.jpeg"/><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image" Target="../media/image4.png"/><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5.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D8F2AE-8FC0-4F4B-B1ED-C85E8788F5BB}" type="datetimeFigureOut">
              <a:rPr lang="en-US" smtClean="0">
                <a:solidFill>
                  <a:prstClr val="black">
                    <a:tint val="75000"/>
                  </a:prstClr>
                </a:solidFill>
                <a:latin typeface="Calibri"/>
              </a:rPr>
              <a:pPr fontAlgn="auto">
                <a:spcBef>
                  <a:spcPts val="0"/>
                </a:spcBef>
                <a:spcAft>
                  <a:spcPts val="0"/>
                </a:spcAft>
              </a:pPr>
              <a:t>12/12/2019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16BD1F-BEC0-4D60-A8E9-43CAF4B1826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21666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11268"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1269"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1270"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71"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9"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solidFill>
                  <a:srgbClr val="FFFFFF"/>
                </a:solidFill>
                <a:latin typeface="Tahoma" panose="020B0604030504040204" pitchFamily="34" charset="0"/>
              </a:defRPr>
            </a:lvl1pPr>
          </a:lstStyle>
          <a:p>
            <a:pPr>
              <a:defRPr/>
            </a:pPr>
            <a:fld id="{19BF0B38-CF15-4690-BD34-EF2F29BB22E8}" type="slidenum">
              <a:rPr lang="en-US" altLang="en-US"/>
              <a:pPr>
                <a:defRPr/>
              </a:pPr>
              <a:t>‹#›</a:t>
            </a:fld>
            <a:endParaRPr lang="en-US" altLang="en-US"/>
          </a:p>
        </p:txBody>
      </p:sp>
      <p:pic>
        <p:nvPicPr>
          <p:cNvPr id="11273"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2748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1026"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3"/>
          <p:cNvSpPr>
            <a:spLocks noChangeArrowheads="1"/>
          </p:cNvSpPr>
          <p:nvPr userDrawn="1"/>
        </p:nvSpPr>
        <p:spPr bwMode="auto">
          <a:xfrm>
            <a:off x="2955925" y="3997325"/>
            <a:ext cx="5467350" cy="1108075"/>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eaLnBrk="1" hangingPunct="1">
              <a:defRPr/>
            </a:pPr>
            <a:endParaRPr lang="en-US" altLang="en-US" sz="1800">
              <a:solidFill>
                <a:srgbClr val="000000"/>
              </a:solidFill>
            </a:endParaRPr>
          </a:p>
        </p:txBody>
      </p:sp>
      <p:pic>
        <p:nvPicPr>
          <p:cNvPr id="12292" name="Picture 1029"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030"/>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4" name="Rectangle 1031"/>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2296" name="Picture 1033"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34"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81910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027"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8"/>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1028" name="Rectangle 1029"/>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29" name="Rectangle 1030"/>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7174"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5"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53" name="Rectangle 1033"/>
          <p:cNvSpPr>
            <a:spLocks noGrp="1" noChangeArrowheads="1"/>
          </p:cNvSpPr>
          <p:nvPr>
            <p:ph type="sldNum" sz="quarter" idx="4"/>
          </p:nvPr>
        </p:nvSpPr>
        <p:spPr bwMode="auto">
          <a:xfrm>
            <a:off x="2911475" y="6413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63E37C3D-6738-407F-8A46-C5B6058C504D}" type="slidenum">
              <a:rPr lang="en-US" altLang="en-US"/>
              <a:pPr>
                <a:defRPr/>
              </a:pPr>
              <a:t>‹#›</a:t>
            </a:fld>
            <a:endParaRPr lang="en-US" altLang="en-US"/>
          </a:p>
        </p:txBody>
      </p:sp>
      <p:pic>
        <p:nvPicPr>
          <p:cNvPr id="7177" name="Picture 1034"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35"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31725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027"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8"/>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1028" name="Rectangle 1029"/>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29" name="Rectangle 1030"/>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a:solidFill>
                  <a:schemeClr val="tx1"/>
                </a:solidFill>
                <a:latin typeface="Verdana" pitchFamily="34" charset="0"/>
                <a:cs typeface="Arial" pitchFamily="34" charset="0"/>
              </a:defRPr>
            </a:lvl1pPr>
            <a:lvl2pPr marL="742950" indent="-285750" eaLnBrk="0" hangingPunct="0">
              <a:defRPr kumimoji="1" sz="4000">
                <a:solidFill>
                  <a:schemeClr val="tx1"/>
                </a:solidFill>
                <a:latin typeface="Verdana" pitchFamily="34" charset="0"/>
                <a:cs typeface="Arial" pitchFamily="34" charset="0"/>
              </a:defRPr>
            </a:lvl2pPr>
            <a:lvl3pPr marL="1143000" indent="-228600" eaLnBrk="0" hangingPunct="0">
              <a:defRPr kumimoji="1" sz="4000">
                <a:solidFill>
                  <a:schemeClr val="tx1"/>
                </a:solidFill>
                <a:latin typeface="Verdana" pitchFamily="34" charset="0"/>
                <a:cs typeface="Arial" pitchFamily="34" charset="0"/>
              </a:defRPr>
            </a:lvl3pPr>
            <a:lvl4pPr marL="1600200" indent="-228600" eaLnBrk="0" hangingPunct="0">
              <a:defRPr kumimoji="1" sz="4000">
                <a:solidFill>
                  <a:schemeClr val="tx1"/>
                </a:solidFill>
                <a:latin typeface="Verdana" pitchFamily="34" charset="0"/>
                <a:cs typeface="Arial" pitchFamily="34" charset="0"/>
              </a:defRPr>
            </a:lvl4pPr>
            <a:lvl5pPr marL="2057400" indent="-228600" eaLnBrk="0" hangingPunct="0">
              <a:defRPr kumimoji="1" sz="4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sz="4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sz="4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sz="4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sz="4000">
                <a:solidFill>
                  <a:schemeClr val="tx1"/>
                </a:solidFill>
                <a:latin typeface="Verdana" pitchFamily="34"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3318"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9"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53" name="Rectangle 1033"/>
          <p:cNvSpPr>
            <a:spLocks noGrp="1" noChangeArrowheads="1"/>
          </p:cNvSpPr>
          <p:nvPr>
            <p:ph type="sldNum" sz="quarter" idx="4"/>
          </p:nvPr>
        </p:nvSpPr>
        <p:spPr bwMode="auto">
          <a:xfrm>
            <a:off x="2911475" y="6413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Tahoma" panose="020B0604030504040204" pitchFamily="34" charset="0"/>
              </a:defRPr>
            </a:lvl1pPr>
          </a:lstStyle>
          <a:p>
            <a:pPr>
              <a:defRPr/>
            </a:pPr>
            <a:fld id="{DDC090D6-669C-4D66-901B-63823C9FCB81}" type="slidenum">
              <a:rPr lang="en-US" altLang="en-US"/>
              <a:pPr>
                <a:defRPr/>
              </a:pPr>
              <a:t>‹#›</a:t>
            </a:fld>
            <a:endParaRPr lang="en-US" altLang="en-US"/>
          </a:p>
        </p:txBody>
      </p:sp>
      <p:pic>
        <p:nvPicPr>
          <p:cNvPr id="13321" name="Picture 1034"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35"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945386"/>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3"/>
          <p:cNvSpPr>
            <a:spLocks noChangeArrowheads="1"/>
          </p:cNvSpPr>
          <p:nvPr userDrawn="1"/>
        </p:nvSpPr>
        <p:spPr bwMode="auto">
          <a:xfrm>
            <a:off x="3505200" y="4114800"/>
            <a:ext cx="4724400" cy="1198563"/>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eaLnBrk="1" hangingPunct="1">
              <a:defRPr/>
            </a:pPr>
            <a:endParaRPr lang="en-US" altLang="en-US" sz="1800">
              <a:solidFill>
                <a:srgbClr val="000000"/>
              </a:solidFill>
              <a:latin typeface="Verdana" pitchFamily="34" charset="0"/>
            </a:endParaRPr>
          </a:p>
        </p:txBody>
      </p:sp>
      <p:pic>
        <p:nvPicPr>
          <p:cNvPr id="18436"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3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8440"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79988"/>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9462"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9463"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5" name="Rectangle 9"/>
          <p:cNvSpPr>
            <a:spLocks noGrp="1" noChangeArrowheads="1"/>
          </p:cNvSpPr>
          <p:nvPr>
            <p:ph type="sldNum" sz="quarter" idx="4"/>
          </p:nvPr>
        </p:nvSpPr>
        <p:spPr bwMode="auto">
          <a:xfrm>
            <a:off x="2682875" y="65182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Tahoma" panose="020B0604030504040204" pitchFamily="34" charset="0"/>
              </a:defRPr>
            </a:lvl1pPr>
          </a:lstStyle>
          <a:p>
            <a:pPr>
              <a:defRPr/>
            </a:pPr>
            <a:fld id="{E460F1E6-48C8-491B-A53E-09BFB52FFCB5}" type="slidenum">
              <a:rPr lang="en-US" altLang="en-US"/>
              <a:pPr>
                <a:defRPr/>
              </a:pPr>
              <a:t>‹#›</a:t>
            </a:fld>
            <a:endParaRPr lang="en-US" altLang="en-US"/>
          </a:p>
        </p:txBody>
      </p:sp>
      <p:pic>
        <p:nvPicPr>
          <p:cNvPr id="19465"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76894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3"/>
          <p:cNvSpPr>
            <a:spLocks noChangeArrowheads="1"/>
          </p:cNvSpPr>
          <p:nvPr userDrawn="1"/>
        </p:nvSpPr>
        <p:spPr bwMode="auto">
          <a:xfrm>
            <a:off x="3581400" y="4343400"/>
            <a:ext cx="4495800" cy="914400"/>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eaLnBrk="1" hangingPunct="1">
              <a:defRPr/>
            </a:pPr>
            <a:endParaRPr lang="en-US" altLang="en-US" sz="1800">
              <a:solidFill>
                <a:srgbClr val="000000"/>
              </a:solidFill>
              <a:latin typeface="Verdana" pitchFamily="34" charset="0"/>
            </a:endParaRPr>
          </a:p>
        </p:txBody>
      </p:sp>
      <p:pic>
        <p:nvPicPr>
          <p:cNvPr id="14340"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3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4344"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379515"/>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5366"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367"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73" name="Rectangle 9"/>
          <p:cNvSpPr>
            <a:spLocks noGrp="1" noChangeArrowheads="1"/>
          </p:cNvSpPr>
          <p:nvPr>
            <p:ph type="sldNum" sz="quarter" idx="4"/>
          </p:nvPr>
        </p:nvSpPr>
        <p:spPr bwMode="auto">
          <a:xfrm>
            <a:off x="2667000" y="650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latin typeface="Tahoma" panose="020B0604030504040204" pitchFamily="34" charset="0"/>
              </a:defRPr>
            </a:lvl1pPr>
          </a:lstStyle>
          <a:p>
            <a:pPr>
              <a:defRPr/>
            </a:pPr>
            <a:fld id="{0DFE3CFE-D146-47D3-A2E6-537D4C2ACA8A}" type="slidenum">
              <a:rPr lang="en-US" altLang="en-US"/>
              <a:pPr>
                <a:defRPr/>
              </a:pPr>
              <a:t>‹#›</a:t>
            </a:fld>
            <a:endParaRPr lang="en-US" altLang="en-US"/>
          </a:p>
        </p:txBody>
      </p:sp>
      <p:pic>
        <p:nvPicPr>
          <p:cNvPr id="15369"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4954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a:solidFill>
                  <a:srgbClr val="FF0000"/>
                </a:solidFill>
                <a:latin typeface="Times New Roman" pitchFamily="18" charset="0"/>
                <a:cs typeface="Arial" pitchFamily="34" charset="0"/>
              </a:defRPr>
            </a:lvl1pPr>
            <a:lvl2pPr marL="742950" indent="-285750" eaLnBrk="0" hangingPunct="0">
              <a:defRPr kumimoji="1" sz="1200">
                <a:solidFill>
                  <a:srgbClr val="FF0000"/>
                </a:solidFill>
                <a:latin typeface="Times New Roman" pitchFamily="18" charset="0"/>
                <a:cs typeface="Arial" pitchFamily="34" charset="0"/>
              </a:defRPr>
            </a:lvl2pPr>
            <a:lvl3pPr marL="1143000" indent="-228600" eaLnBrk="0" hangingPunct="0">
              <a:defRPr kumimoji="1" sz="1200">
                <a:solidFill>
                  <a:srgbClr val="FF0000"/>
                </a:solidFill>
                <a:latin typeface="Times New Roman" pitchFamily="18" charset="0"/>
                <a:cs typeface="Arial" pitchFamily="34" charset="0"/>
              </a:defRPr>
            </a:lvl3pPr>
            <a:lvl4pPr marL="1600200" indent="-228600" eaLnBrk="0" hangingPunct="0">
              <a:defRPr kumimoji="1" sz="1200">
                <a:solidFill>
                  <a:srgbClr val="FF0000"/>
                </a:solidFill>
                <a:latin typeface="Times New Roman" pitchFamily="18" charset="0"/>
                <a:cs typeface="Arial" pitchFamily="34" charset="0"/>
              </a:defRPr>
            </a:lvl4pPr>
            <a:lvl5pPr marL="2057400" indent="-228600" eaLnBrk="0" hangingPunct="0">
              <a:defRPr kumimoji="1" sz="12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kumimoji="1" sz="1200">
                <a:solidFill>
                  <a:srgbClr val="FF0000"/>
                </a:solidFill>
                <a:latin typeface="Times New Roman" pitchFamily="18"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8198"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199"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73" name="Rectangle 9"/>
          <p:cNvSpPr>
            <a:spLocks noGrp="1" noChangeArrowheads="1"/>
          </p:cNvSpPr>
          <p:nvPr>
            <p:ph type="sldNum" sz="quarter" idx="4"/>
          </p:nvPr>
        </p:nvSpPr>
        <p:spPr bwMode="auto">
          <a:xfrm>
            <a:off x="2667000" y="650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4F86CE30-BFB3-47FE-9D9A-6FF9825470E4}" type="slidenum">
              <a:rPr lang="en-US" altLang="en-US"/>
              <a:pPr>
                <a:defRPr/>
              </a:pPr>
              <a:t>‹#›</a:t>
            </a:fld>
            <a:endParaRPr lang="en-US" altLang="en-US"/>
          </a:p>
        </p:txBody>
      </p:sp>
      <p:pic>
        <p:nvPicPr>
          <p:cNvPr id="8201"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54577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3"/>
          <p:cNvSpPr>
            <a:spLocks noChangeArrowheads="1"/>
          </p:cNvSpPr>
          <p:nvPr userDrawn="1"/>
        </p:nvSpPr>
        <p:spPr bwMode="auto">
          <a:xfrm>
            <a:off x="2895600" y="4191000"/>
            <a:ext cx="5867400" cy="838200"/>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16388"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639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6392"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85216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24AE649-52DE-43EC-8FB5-34DA72DB46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3" descr="BOTTOMBAR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1741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741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7414"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7415"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5"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solidFill>
                  <a:srgbClr val="FFFFFF"/>
                </a:solidFill>
                <a:latin typeface="Tahoma" panose="020B0604030504040204" pitchFamily="34" charset="0"/>
              </a:defRPr>
            </a:lvl1pPr>
          </a:lstStyle>
          <a:p>
            <a:pPr>
              <a:defRPr/>
            </a:pPr>
            <a:fld id="{8838619E-2753-4508-B08F-CC532DA1F173}" type="slidenum">
              <a:rPr lang="en-US" altLang="en-US"/>
              <a:pPr>
                <a:defRPr/>
              </a:pPr>
              <a:t>‹#›</a:t>
            </a:fld>
            <a:endParaRPr lang="en-US" altLang="en-US"/>
          </a:p>
        </p:txBody>
      </p:sp>
      <p:pic>
        <p:nvPicPr>
          <p:cNvPr id="17417" name="Picture 10" descr="TOPBAR_WEB"/>
          <p:cNvPicPr>
            <a:picLocks noChangeAspect="1" noChangeArrowheads="1"/>
          </p:cNvPicPr>
          <p:nvPr userDrawn="1"/>
        </p:nvPicPr>
        <p:blipFill>
          <a:blip r:embed="rId16">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safe_at_school_b"/>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7854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3"/>
          <p:cNvSpPr>
            <a:spLocks noChangeArrowheads="1"/>
          </p:cNvSpPr>
          <p:nvPr userDrawn="1"/>
        </p:nvSpPr>
        <p:spPr bwMode="auto">
          <a:xfrm>
            <a:off x="4495800" y="4038600"/>
            <a:ext cx="2590800" cy="720725"/>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20484"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0486"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20488"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14867"/>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21508"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1509"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21510"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1511"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5" name="Rectangle 9"/>
          <p:cNvSpPr>
            <a:spLocks noGrp="1" noChangeArrowheads="1"/>
          </p:cNvSpPr>
          <p:nvPr>
            <p:ph type="sldNum" sz="quarter" idx="4"/>
          </p:nvPr>
        </p:nvSpPr>
        <p:spPr bwMode="auto">
          <a:xfrm>
            <a:off x="2606675" y="650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solidFill>
                  <a:srgbClr val="FFFFFF"/>
                </a:solidFill>
                <a:latin typeface="Tahoma" panose="020B0604030504040204" pitchFamily="34" charset="0"/>
              </a:defRPr>
            </a:lvl1pPr>
          </a:lstStyle>
          <a:p>
            <a:pPr>
              <a:defRPr/>
            </a:pPr>
            <a:fld id="{DEFD33ED-3CB9-419D-95C3-A7D88AB71448}" type="slidenum">
              <a:rPr lang="en-US" altLang="en-US"/>
              <a:pPr>
                <a:defRPr/>
              </a:pPr>
              <a:t>‹#›</a:t>
            </a:fld>
            <a:endParaRPr lang="en-US" altLang="en-US">
              <a:latin typeface="Verdana" panose="020B0604030504040204" pitchFamily="34" charset="0"/>
            </a:endParaRPr>
          </a:p>
        </p:txBody>
      </p:sp>
      <p:pic>
        <p:nvPicPr>
          <p:cNvPr id="21513"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5107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3"/>
          <p:cNvSpPr>
            <a:spLocks noChangeArrowheads="1"/>
          </p:cNvSpPr>
          <p:nvPr userDrawn="1"/>
        </p:nvSpPr>
        <p:spPr bwMode="auto">
          <a:xfrm>
            <a:off x="3657600" y="3840163"/>
            <a:ext cx="4114800" cy="1068387"/>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22532"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2534"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22536" name="Picture 10"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19960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ctr" eaLnBrk="1" hangingPunct="1"/>
            <a:endParaRPr kumimoji="0" lang="en-US" altLang="en-US" sz="3600" b="1">
              <a:solidFill>
                <a:srgbClr val="000000"/>
              </a:solidFill>
              <a:latin typeface="Tahoma" panose="020B0604030504040204" pitchFamily="34" charset="0"/>
            </a:endParaRPr>
          </a:p>
        </p:txBody>
      </p:sp>
      <p:sp>
        <p:nvSpPr>
          <p:cNvPr id="23556"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23557"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23558"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3559"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9641" name="Rectangle 9"/>
          <p:cNvSpPr>
            <a:spLocks noGrp="1" noChangeArrowheads="1"/>
          </p:cNvSpPr>
          <p:nvPr>
            <p:ph type="sldNum" sz="quarter" idx="4"/>
          </p:nvPr>
        </p:nvSpPr>
        <p:spPr bwMode="auto">
          <a:xfrm>
            <a:off x="4178300" y="6502400"/>
            <a:ext cx="7778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smtClean="0">
                <a:solidFill>
                  <a:srgbClr val="FFFFFF"/>
                </a:solidFill>
                <a:latin typeface="Tahoma" panose="020B0604030504040204" pitchFamily="34" charset="0"/>
              </a:defRPr>
            </a:lvl1pPr>
          </a:lstStyle>
          <a:p>
            <a:pPr>
              <a:defRPr/>
            </a:pPr>
            <a:fld id="{6100E197-A5A3-4FB7-927D-1C8F18FDA469}" type="slidenum">
              <a:rPr lang="en-US" altLang="en-US"/>
              <a:pPr>
                <a:defRPr/>
              </a:pPr>
              <a:t>‹#›</a:t>
            </a:fld>
            <a:endParaRPr lang="en-US" altLang="en-US"/>
          </a:p>
        </p:txBody>
      </p:sp>
      <p:pic>
        <p:nvPicPr>
          <p:cNvPr id="23561"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99781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 descr="BOTTOMBAR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16388"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6389"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9222"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23"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5"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40AF84B4-0186-4B2E-9477-C42A8705BDC6}" type="slidenum">
              <a:rPr lang="en-US" altLang="en-US"/>
              <a:pPr>
                <a:defRPr/>
              </a:pPr>
              <a:t>‹#›</a:t>
            </a:fld>
            <a:endParaRPr lang="en-US" altLang="en-US"/>
          </a:p>
        </p:txBody>
      </p:sp>
      <p:pic>
        <p:nvPicPr>
          <p:cNvPr id="9225" name="Picture 10" descr="TOPBAR_WEB"/>
          <p:cNvPicPr>
            <a:picLocks noChangeAspect="1" noChangeArrowheads="1"/>
          </p:cNvPicPr>
          <p:nvPr userDrawn="1"/>
        </p:nvPicPr>
        <p:blipFill>
          <a:blip r:embed="rId16">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safe_at_school_b"/>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32093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31"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3"/>
          <p:cNvSpPr>
            <a:spLocks noChangeArrowheads="1"/>
          </p:cNvSpPr>
          <p:nvPr userDrawn="1"/>
        </p:nvSpPr>
        <p:spPr bwMode="auto">
          <a:xfrm>
            <a:off x="2955925" y="3997325"/>
            <a:ext cx="5467350" cy="685800"/>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eaLnBrk="1" hangingPunct="1">
              <a:defRPr/>
            </a:pPr>
            <a:endParaRPr lang="en-US" altLang="en-US"/>
          </a:p>
        </p:txBody>
      </p:sp>
      <p:pic>
        <p:nvPicPr>
          <p:cNvPr id="2052" name="Picture 1033"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34" descr="BOTTOMBAR_WE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035"/>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defRPr/>
            </a:pPr>
            <a:r>
              <a:rPr kumimoji="0" lang="en-US" altLang="en-US" sz="1300" b="1">
                <a:solidFill>
                  <a:schemeClr val="bg1"/>
                </a:solidFill>
                <a:latin typeface="Arial" pitchFamily="34" charset="0"/>
                <a:ea typeface="ヒラギノ角ゴ Pro W3"/>
                <a:cs typeface="ヒラギノ角ゴ Pro W3"/>
              </a:rPr>
              <a:t>1-800-DIABETES</a:t>
            </a:r>
            <a:endParaRPr kumimoji="0" lang="en-US" altLang="en-US" sz="1300" b="1">
              <a:latin typeface="Arial" pitchFamily="34" charset="0"/>
              <a:ea typeface="ヒラギノ角ゴ Pro W3"/>
              <a:cs typeface="ヒラギノ角ゴ Pro W3"/>
            </a:endParaRPr>
          </a:p>
        </p:txBody>
      </p:sp>
      <p:sp>
        <p:nvSpPr>
          <p:cNvPr id="2055" name="Rectangle 1036"/>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lgn="r">
              <a:defRPr/>
            </a:pPr>
            <a:r>
              <a:rPr kumimoji="0" lang="en-US" altLang="en-US" sz="1300" b="1">
                <a:solidFill>
                  <a:schemeClr val="bg1"/>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effectLst>
                  <a:outerShdw blurRad="38100" dist="38100" dir="2700000" algn="tl">
                    <a:srgbClr val="C0C0C0"/>
                  </a:outerShdw>
                </a:effectLst>
                <a:latin typeface="Tahoma" pitchFamily="34" charset="0"/>
              </a:rPr>
              <a:t>DIABETES CARE TASKS AT SCHOOL:</a:t>
            </a:r>
          </a:p>
          <a:p>
            <a:pPr algn="ctr" eaLnBrk="1" hangingPunct="1">
              <a:lnSpc>
                <a:spcPts val="4000"/>
              </a:lnSpc>
              <a:defRPr/>
            </a:pPr>
            <a:r>
              <a:rPr kumimoji="0" lang="en-US" sz="3600">
                <a:effectLst>
                  <a:outerShdw blurRad="38100" dist="38100" dir="2700000" algn="tl">
                    <a:srgbClr val="C0C0C0"/>
                  </a:outerShdw>
                </a:effectLst>
                <a:latin typeface="Tahoma" pitchFamily="34" charset="0"/>
              </a:rPr>
              <a:t>What Key Personnel Need to Know</a:t>
            </a:r>
          </a:p>
        </p:txBody>
      </p:sp>
      <p:pic>
        <p:nvPicPr>
          <p:cNvPr id="2057" name="Picture 1038"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2050"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14123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27"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8"/>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lgn="ctr" eaLnBrk="1" hangingPunct="1">
              <a:defRPr/>
            </a:pPr>
            <a:endParaRPr kumimoji="0" lang="en-US" altLang="en-US" sz="3600" b="1">
              <a:solidFill>
                <a:schemeClr val="tx2"/>
              </a:solidFill>
              <a:latin typeface="Tahoma" pitchFamily="34" charset="0"/>
            </a:endParaRPr>
          </a:p>
        </p:txBody>
      </p:sp>
      <p:sp>
        <p:nvSpPr>
          <p:cNvPr id="1028" name="Rectangle 1029"/>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defRPr/>
            </a:pPr>
            <a:r>
              <a:rPr kumimoji="0" lang="en-US" altLang="en-US" sz="1300" b="1">
                <a:solidFill>
                  <a:schemeClr val="bg1"/>
                </a:solidFill>
                <a:latin typeface="Arial" pitchFamily="34" charset="0"/>
                <a:ea typeface="ヒラギノ角ゴ Pro W3"/>
                <a:cs typeface="ヒラギノ角ゴ Pro W3"/>
              </a:rPr>
              <a:t>1-800-DIABETES</a:t>
            </a:r>
            <a:endParaRPr kumimoji="0" lang="en-US" altLang="en-US" sz="1300" b="1">
              <a:latin typeface="Arial" pitchFamily="34" charset="0"/>
              <a:ea typeface="ヒラギノ角ゴ Pro W3"/>
              <a:cs typeface="ヒラギノ角ゴ Pro W3"/>
            </a:endParaRPr>
          </a:p>
        </p:txBody>
      </p:sp>
      <p:sp>
        <p:nvSpPr>
          <p:cNvPr id="1029" name="Rectangle 1030"/>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cs typeface="Arial" pitchFamily="34" charset="0"/>
              </a:defRPr>
            </a:lvl1pPr>
            <a:lvl2pPr marL="742950" indent="-285750" eaLnBrk="0" hangingPunct="0">
              <a:defRPr kumimoji="1">
                <a:solidFill>
                  <a:schemeClr val="tx1"/>
                </a:solidFill>
                <a:latin typeface="Verdana" pitchFamily="34" charset="0"/>
                <a:cs typeface="Arial" pitchFamily="34" charset="0"/>
              </a:defRPr>
            </a:lvl2pPr>
            <a:lvl3pPr marL="1143000" indent="-228600" eaLnBrk="0" hangingPunct="0">
              <a:defRPr kumimoji="1">
                <a:solidFill>
                  <a:schemeClr val="tx1"/>
                </a:solidFill>
                <a:latin typeface="Verdana" pitchFamily="34" charset="0"/>
                <a:cs typeface="Arial" pitchFamily="34" charset="0"/>
              </a:defRPr>
            </a:lvl3pPr>
            <a:lvl4pPr marL="1600200" indent="-228600" eaLnBrk="0" hangingPunct="0">
              <a:defRPr kumimoji="1">
                <a:solidFill>
                  <a:schemeClr val="tx1"/>
                </a:solidFill>
                <a:latin typeface="Verdana" pitchFamily="34" charset="0"/>
                <a:cs typeface="Arial" pitchFamily="34" charset="0"/>
              </a:defRPr>
            </a:lvl4pPr>
            <a:lvl5pPr marL="2057400" indent="-228600" eaLnBrk="0" hangingPunct="0">
              <a:defRPr kumimoji="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kumimoji="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kumimoji="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kumimoji="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kumimoji="1">
                <a:solidFill>
                  <a:schemeClr val="tx1"/>
                </a:solidFill>
                <a:latin typeface="Verdana" pitchFamily="34" charset="0"/>
                <a:cs typeface="Arial" pitchFamily="34" charset="0"/>
              </a:defRPr>
            </a:lvl9pPr>
          </a:lstStyle>
          <a:p>
            <a:pPr algn="r">
              <a:defRPr/>
            </a:pPr>
            <a:r>
              <a:rPr kumimoji="0" lang="en-US" altLang="en-US" sz="1300" b="1">
                <a:solidFill>
                  <a:schemeClr val="bg1"/>
                </a:solidFill>
                <a:latin typeface="Arial" pitchFamily="34" charset="0"/>
                <a:ea typeface="ヒラギノ角ゴ Pro W3"/>
                <a:cs typeface="ヒラギノ角ゴ Pro W3"/>
              </a:rPr>
              <a:t>www.diabetes.org</a:t>
            </a:r>
          </a:p>
        </p:txBody>
      </p:sp>
      <p:sp>
        <p:nvSpPr>
          <p:cNvPr id="1030"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09" name="Rectangle 1033"/>
          <p:cNvSpPr>
            <a:spLocks noGrp="1" noChangeArrowheads="1"/>
          </p:cNvSpPr>
          <p:nvPr>
            <p:ph type="sldNum" sz="quarter" idx="4"/>
          </p:nvPr>
        </p:nvSpPr>
        <p:spPr bwMode="auto">
          <a:xfrm>
            <a:off x="2911475" y="6413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66EC3BA0-84D9-4504-B1DC-34E378F1DB38}" type="slidenum">
              <a:rPr lang="en-US" altLang="en-US"/>
              <a:pPr>
                <a:defRPr/>
              </a:pPr>
              <a:t>‹#›</a:t>
            </a:fld>
            <a:endParaRPr lang="en-US" altLang="en-US"/>
          </a:p>
        </p:txBody>
      </p:sp>
      <p:pic>
        <p:nvPicPr>
          <p:cNvPr id="1033" name="Picture 1034"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35"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81403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3"/>
          <p:cNvSpPr>
            <a:spLocks noChangeArrowheads="1"/>
          </p:cNvSpPr>
          <p:nvPr userDrawn="1"/>
        </p:nvSpPr>
        <p:spPr bwMode="auto">
          <a:xfrm>
            <a:off x="4114800" y="4264025"/>
            <a:ext cx="3443288" cy="765175"/>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eaLnBrk="1" hangingPunct="1">
              <a:defRPr/>
            </a:pPr>
            <a:endParaRPr lang="en-US" altLang="en-US">
              <a:solidFill>
                <a:srgbClr val="000000"/>
              </a:solidFill>
              <a:latin typeface="Verdana" pitchFamily="34" charset="0"/>
            </a:endParaRPr>
          </a:p>
        </p:txBody>
      </p:sp>
      <p:pic>
        <p:nvPicPr>
          <p:cNvPr id="3076"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1030"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3080"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76936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4102"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3"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1"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4C50FD5C-1190-4233-864C-A39CC2CE7F31}" type="slidenum">
              <a:rPr lang="en-US" altLang="en-US"/>
              <a:pPr>
                <a:defRPr/>
              </a:pPr>
              <a:t>‹#›</a:t>
            </a:fld>
            <a:endParaRPr lang="en-US" altLang="en-US"/>
          </a:p>
        </p:txBody>
      </p:sp>
      <p:pic>
        <p:nvPicPr>
          <p:cNvPr id="4105"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12339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5126"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7"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1"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0A6F8B66-57D0-423A-A2AC-6EBDE17186A6}" type="slidenum">
              <a:rPr lang="en-US" altLang="en-US"/>
              <a:pPr>
                <a:defRPr/>
              </a:pPr>
              <a:t>‹#›</a:t>
            </a:fld>
            <a:endParaRPr lang="en-US" altLang="en-US"/>
          </a:p>
        </p:txBody>
      </p:sp>
      <p:pic>
        <p:nvPicPr>
          <p:cNvPr id="5129"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7216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3" descr="BOTTOMBAR_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549275" y="161925"/>
            <a:ext cx="6156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ctr" eaLnBrk="1" hangingPunct="1">
              <a:defRPr/>
            </a:pPr>
            <a:endParaRPr kumimoji="0" lang="en-US" altLang="en-US" sz="3600" b="1">
              <a:solidFill>
                <a:srgbClr val="000000"/>
              </a:solidFill>
              <a:latin typeface="Tahoma" pitchFamily="34" charset="0"/>
            </a:endParaRPr>
          </a:p>
        </p:txBody>
      </p:sp>
      <p:sp>
        <p:nvSpPr>
          <p:cNvPr id="2052" name="Rectangle 5"/>
          <p:cNvSpPr>
            <a:spLocks noChangeArrowheads="1"/>
          </p:cNvSpPr>
          <p:nvPr/>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defRPr/>
            </a:pPr>
            <a:r>
              <a:rPr kumimoji="0" lang="en-US" altLang="en-US" sz="1300" b="1">
                <a:solidFill>
                  <a:srgbClr val="FFFFFF"/>
                </a:solidFill>
                <a:latin typeface="Arial" pitchFamily="34" charset="0"/>
                <a:ea typeface="ヒラギノ角ゴ Pro W3"/>
                <a:cs typeface="ヒラギノ角ゴ Pro W3"/>
              </a:rPr>
              <a:t>1-800-DIABETES</a:t>
            </a:r>
            <a:endParaRPr kumimoji="0" lang="en-US" altLang="en-US" sz="1300" b="1">
              <a:solidFill>
                <a:srgbClr val="000000"/>
              </a:solidFill>
              <a:latin typeface="Arial" pitchFamily="34" charset="0"/>
              <a:ea typeface="ヒラギノ角ゴ Pro W3"/>
              <a:cs typeface="ヒラギノ角ゴ Pro W3"/>
            </a:endParaRPr>
          </a:p>
        </p:txBody>
      </p:sp>
      <p:sp>
        <p:nvSpPr>
          <p:cNvPr id="2053" name="Rectangle 6"/>
          <p:cNvSpPr>
            <a:spLocks noChangeArrowheads="1"/>
          </p:cNvSpPr>
          <p:nvPr/>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FF0000"/>
                </a:solidFill>
                <a:latin typeface="Cooper Lt BT"/>
                <a:cs typeface="Arial" pitchFamily="34" charset="0"/>
              </a:defRPr>
            </a:lvl1pPr>
            <a:lvl2pPr marL="742950" indent="-285750" eaLnBrk="0" hangingPunct="0">
              <a:defRPr kumimoji="1">
                <a:solidFill>
                  <a:srgbClr val="FF0000"/>
                </a:solidFill>
                <a:latin typeface="Cooper Lt BT"/>
                <a:cs typeface="Arial" pitchFamily="34" charset="0"/>
              </a:defRPr>
            </a:lvl2pPr>
            <a:lvl3pPr marL="1143000" indent="-228600" eaLnBrk="0" hangingPunct="0">
              <a:defRPr kumimoji="1">
                <a:solidFill>
                  <a:srgbClr val="FF0000"/>
                </a:solidFill>
                <a:latin typeface="Cooper Lt BT"/>
                <a:cs typeface="Arial" pitchFamily="34" charset="0"/>
              </a:defRPr>
            </a:lvl3pPr>
            <a:lvl4pPr marL="1600200" indent="-228600" eaLnBrk="0" hangingPunct="0">
              <a:defRPr kumimoji="1">
                <a:solidFill>
                  <a:srgbClr val="FF0000"/>
                </a:solidFill>
                <a:latin typeface="Cooper Lt BT"/>
                <a:cs typeface="Arial" pitchFamily="34" charset="0"/>
              </a:defRPr>
            </a:lvl4pPr>
            <a:lvl5pPr marL="2057400" indent="-228600" eaLnBrk="0" hangingPunct="0">
              <a:defRPr kumimoji="1">
                <a:solidFill>
                  <a:srgbClr val="FF0000"/>
                </a:solidFill>
                <a:latin typeface="Cooper Lt BT"/>
                <a:cs typeface="Arial" pitchFamily="34" charset="0"/>
              </a:defRPr>
            </a:lvl5pPr>
            <a:lvl6pPr marL="2514600" indent="-228600" eaLnBrk="0" fontAlgn="base" hangingPunct="0">
              <a:spcBef>
                <a:spcPct val="0"/>
              </a:spcBef>
              <a:spcAft>
                <a:spcPct val="0"/>
              </a:spcAft>
              <a:defRPr kumimoji="1">
                <a:solidFill>
                  <a:srgbClr val="FF0000"/>
                </a:solidFill>
                <a:latin typeface="Cooper Lt BT"/>
                <a:cs typeface="Arial" pitchFamily="34" charset="0"/>
              </a:defRPr>
            </a:lvl6pPr>
            <a:lvl7pPr marL="2971800" indent="-228600" eaLnBrk="0" fontAlgn="base" hangingPunct="0">
              <a:spcBef>
                <a:spcPct val="0"/>
              </a:spcBef>
              <a:spcAft>
                <a:spcPct val="0"/>
              </a:spcAft>
              <a:defRPr kumimoji="1">
                <a:solidFill>
                  <a:srgbClr val="FF0000"/>
                </a:solidFill>
                <a:latin typeface="Cooper Lt BT"/>
                <a:cs typeface="Arial" pitchFamily="34" charset="0"/>
              </a:defRPr>
            </a:lvl7pPr>
            <a:lvl8pPr marL="3429000" indent="-228600" eaLnBrk="0" fontAlgn="base" hangingPunct="0">
              <a:spcBef>
                <a:spcPct val="0"/>
              </a:spcBef>
              <a:spcAft>
                <a:spcPct val="0"/>
              </a:spcAft>
              <a:defRPr kumimoji="1">
                <a:solidFill>
                  <a:srgbClr val="FF0000"/>
                </a:solidFill>
                <a:latin typeface="Cooper Lt BT"/>
                <a:cs typeface="Arial" pitchFamily="34" charset="0"/>
              </a:defRPr>
            </a:lvl8pPr>
            <a:lvl9pPr marL="3886200" indent="-228600" eaLnBrk="0" fontAlgn="base" hangingPunct="0">
              <a:spcBef>
                <a:spcPct val="0"/>
              </a:spcBef>
              <a:spcAft>
                <a:spcPct val="0"/>
              </a:spcAft>
              <a:defRPr kumimoji="1">
                <a:solidFill>
                  <a:srgbClr val="FF0000"/>
                </a:solidFill>
                <a:latin typeface="Cooper Lt BT"/>
                <a:cs typeface="Arial" pitchFamily="34" charset="0"/>
              </a:defRPr>
            </a:lvl9pPr>
          </a:lstStyle>
          <a:p>
            <a:pPr algn="r">
              <a:defRPr/>
            </a:pPr>
            <a:r>
              <a:rPr kumimoji="0" lang="en-US" altLang="en-US" sz="1300" b="1">
                <a:solidFill>
                  <a:srgbClr val="FFFFFF"/>
                </a:solidFill>
                <a:latin typeface="Arial" pitchFamily="34" charset="0"/>
                <a:ea typeface="ヒラギノ角ゴ Pro W3"/>
                <a:cs typeface="ヒラギノ角ゴ Pro W3"/>
              </a:rPr>
              <a:t>www.diabetes.org</a:t>
            </a:r>
          </a:p>
        </p:txBody>
      </p:sp>
      <p:sp>
        <p:nvSpPr>
          <p:cNvPr id="6150" name="Rectangle 97"/>
          <p:cNvSpPr>
            <a:spLocks noGrp="1" noChangeArrowheads="1"/>
          </p:cNvSpPr>
          <p:nvPr>
            <p:ph type="title"/>
          </p:nvPr>
        </p:nvSpPr>
        <p:spPr bwMode="auto">
          <a:xfrm>
            <a:off x="158750" y="1535113"/>
            <a:ext cx="88392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51" name="Rectangle 98"/>
          <p:cNvSpPr>
            <a:spLocks noGrp="1" noChangeArrowheads="1"/>
          </p:cNvSpPr>
          <p:nvPr>
            <p:ph type="body" idx="1"/>
          </p:nvPr>
        </p:nvSpPr>
        <p:spPr bwMode="auto">
          <a:xfrm>
            <a:off x="153988" y="2382838"/>
            <a:ext cx="88153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1" name="Rectangle 9"/>
          <p:cNvSpPr>
            <a:spLocks noGrp="1" noChangeArrowheads="1"/>
          </p:cNvSpPr>
          <p:nvPr>
            <p:ph type="sldNum" sz="quarter" idx="4"/>
          </p:nvPr>
        </p:nvSpPr>
        <p:spPr bwMode="auto">
          <a:xfrm>
            <a:off x="2667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Tahoma" pitchFamily="34" charset="0"/>
                <a:cs typeface="Arial" charset="0"/>
              </a:defRPr>
            </a:lvl1pPr>
          </a:lstStyle>
          <a:p>
            <a:pPr>
              <a:defRPr/>
            </a:pPr>
            <a:fld id="{579C7D63-A99E-4DB8-92EF-004D6ACAAF20}" type="slidenum">
              <a:rPr lang="en-US" altLang="en-US"/>
              <a:pPr>
                <a:defRPr/>
              </a:pPr>
              <a:t>‹#›</a:t>
            </a:fld>
            <a:endParaRPr lang="en-US" altLang="en-US"/>
          </a:p>
        </p:txBody>
      </p:sp>
      <p:pic>
        <p:nvPicPr>
          <p:cNvPr id="6153" name="Picture 10" descr="TOPBAR_WEB"/>
          <p:cNvPicPr>
            <a:picLocks noChangeAspect="1" noChangeArrowheads="1"/>
          </p:cNvPicPr>
          <p:nvPr userDrawn="1"/>
        </p:nvPicPr>
        <p:blipFill>
          <a:blip r:embed="rId14">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descr="safe_at_school_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35843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fontAlgn="base">
        <a:spcBef>
          <a:spcPct val="20000"/>
        </a:spcBef>
        <a:spcAft>
          <a:spcPct val="0"/>
        </a:spcAft>
        <a:buChar char="»"/>
        <a:defRPr sz="2000">
          <a:solidFill>
            <a:schemeClr val="tx1"/>
          </a:solidFill>
          <a:latin typeface="+mn-lt"/>
        </a:defRPr>
      </a:lvl6pPr>
      <a:lvl7pPr marL="2686050" indent="-228600" algn="l" rtl="0" fontAlgn="base">
        <a:spcBef>
          <a:spcPct val="20000"/>
        </a:spcBef>
        <a:spcAft>
          <a:spcPct val="0"/>
        </a:spcAft>
        <a:buChar char="»"/>
        <a:defRPr sz="2000">
          <a:solidFill>
            <a:schemeClr val="tx1"/>
          </a:solidFill>
          <a:latin typeface="+mn-lt"/>
        </a:defRPr>
      </a:lvl7pPr>
      <a:lvl8pPr marL="3143250" indent="-228600" algn="l" rtl="0" fontAlgn="base">
        <a:spcBef>
          <a:spcPct val="20000"/>
        </a:spcBef>
        <a:spcAft>
          <a:spcPct val="0"/>
        </a:spcAft>
        <a:buChar char="»"/>
        <a:defRPr sz="2000">
          <a:solidFill>
            <a:schemeClr val="tx1"/>
          </a:solidFill>
          <a:latin typeface="+mn-lt"/>
        </a:defRPr>
      </a:lvl8pPr>
      <a:lvl9pPr marL="36004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New_ADA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213" y="3652838"/>
            <a:ext cx="22098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3"/>
          <p:cNvSpPr>
            <a:spLocks noChangeArrowheads="1"/>
          </p:cNvSpPr>
          <p:nvPr userDrawn="1"/>
        </p:nvSpPr>
        <p:spPr bwMode="auto">
          <a:xfrm>
            <a:off x="3781425" y="4191000"/>
            <a:ext cx="4241800" cy="838200"/>
          </a:xfrm>
          <a:prstGeom prst="rect">
            <a:avLst/>
          </a:prstGeom>
          <a:solidFill>
            <a:srgbClr val="C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eaLnBrk="1" hangingPunct="1"/>
            <a:endParaRPr lang="en-US" altLang="en-US">
              <a:solidFill>
                <a:srgbClr val="000000"/>
              </a:solidFill>
            </a:endParaRPr>
          </a:p>
        </p:txBody>
      </p:sp>
      <p:pic>
        <p:nvPicPr>
          <p:cNvPr id="10244" name="Picture 5" descr="BOTTOMBAR_WE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ChangeArrowheads="1"/>
          </p:cNvSpPr>
          <p:nvPr userDrawn="1"/>
        </p:nvSpPr>
        <p:spPr bwMode="auto">
          <a:xfrm>
            <a:off x="561975" y="647541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r>
              <a:rPr kumimoji="0" lang="en-US" altLang="en-US" sz="1300" b="1">
                <a:solidFill>
                  <a:srgbClr val="FFFFFF"/>
                </a:solidFill>
                <a:latin typeface="Arial" panose="020B0604020202020204" pitchFamily="34" charset="0"/>
                <a:ea typeface="ヒラギノ角ゴ Pro W3"/>
                <a:cs typeface="ヒラギノ角ゴ Pro W3"/>
              </a:rPr>
              <a:t>1-800-DIABETES</a:t>
            </a:r>
            <a:endParaRPr kumimoji="0" lang="en-US" altLang="en-US" sz="1300" b="1">
              <a:solidFill>
                <a:srgbClr val="000000"/>
              </a:solidFill>
              <a:latin typeface="Arial" panose="020B0604020202020204" pitchFamily="34" charset="0"/>
              <a:ea typeface="ヒラギノ角ゴ Pro W3"/>
              <a:cs typeface="ヒラギノ角ゴ Pro W3"/>
            </a:endParaRPr>
          </a:p>
        </p:txBody>
      </p:sp>
      <p:sp>
        <p:nvSpPr>
          <p:cNvPr id="10246" name="Rectangle 7"/>
          <p:cNvSpPr>
            <a:spLocks noChangeArrowheads="1"/>
          </p:cNvSpPr>
          <p:nvPr userDrawn="1"/>
        </p:nvSpPr>
        <p:spPr bwMode="auto">
          <a:xfrm>
            <a:off x="5664200" y="6465888"/>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algn="r"/>
            <a:r>
              <a:rPr kumimoji="0" lang="en-US" altLang="en-US" sz="1300" b="1">
                <a:solidFill>
                  <a:srgbClr val="FFFFFF"/>
                </a:solidFill>
                <a:latin typeface="Arial" panose="020B0604020202020204" pitchFamily="34" charset="0"/>
                <a:ea typeface="ヒラギノ角ゴ Pro W3"/>
                <a:cs typeface="ヒラギノ角ゴ Pro W3"/>
              </a:rPr>
              <a:t>www.diabetes.org</a:t>
            </a:r>
          </a:p>
        </p:txBody>
      </p:sp>
      <p:sp>
        <p:nvSpPr>
          <p:cNvPr id="186370" name="Rectangle 2"/>
          <p:cNvSpPr>
            <a:spLocks noChangeArrowheads="1"/>
          </p:cNvSpPr>
          <p:nvPr userDrawn="1"/>
        </p:nvSpPr>
        <p:spPr bwMode="auto">
          <a:xfrm>
            <a:off x="219075" y="2232025"/>
            <a:ext cx="8686800" cy="1108075"/>
          </a:xfrm>
          <a:prstGeom prst="rect">
            <a:avLst/>
          </a:prstGeom>
          <a:noFill/>
          <a:ln w="9525">
            <a:noFill/>
            <a:miter lim="800000"/>
            <a:headEnd/>
            <a:tailEnd/>
          </a:ln>
          <a:effectLst>
            <a:outerShdw dist="35921" dir="2700000" algn="ctr" rotWithShape="0">
              <a:schemeClr val="bg1"/>
            </a:outerShdw>
          </a:effectLst>
        </p:spPr>
        <p:txBody>
          <a:bodyPr anchor="b">
            <a:spAutoFit/>
          </a:bodyPr>
          <a:lstStyle/>
          <a:p>
            <a:pPr algn="ctr" eaLnBrk="1" hangingPunct="1">
              <a:lnSpc>
                <a:spcPts val="4000"/>
              </a:lnSpc>
              <a:defRPr/>
            </a:pPr>
            <a:r>
              <a:rPr kumimoji="0" lang="en-US" sz="4000">
                <a:solidFill>
                  <a:srgbClr val="000000"/>
                </a:solidFill>
                <a:effectLst>
                  <a:outerShdw blurRad="38100" dist="38100" dir="2700000" algn="tl">
                    <a:srgbClr val="C0C0C0"/>
                  </a:outerShdw>
                </a:effectLst>
                <a:latin typeface="Tahoma" pitchFamily="34" charset="0"/>
                <a:cs typeface="Arial" charset="0"/>
              </a:rPr>
              <a:t>DIABETES CARE TASKS AT SCHOOL:</a:t>
            </a:r>
          </a:p>
          <a:p>
            <a:pPr algn="ctr" eaLnBrk="1" hangingPunct="1">
              <a:lnSpc>
                <a:spcPts val="4000"/>
              </a:lnSpc>
              <a:defRPr/>
            </a:pPr>
            <a:r>
              <a:rPr kumimoji="0" lang="en-US" sz="3600">
                <a:solidFill>
                  <a:srgbClr val="000000"/>
                </a:solidFill>
                <a:effectLst>
                  <a:outerShdw blurRad="38100" dist="38100" dir="2700000" algn="tl">
                    <a:srgbClr val="C0C0C0"/>
                  </a:outerShdw>
                </a:effectLst>
                <a:latin typeface="Tahoma" pitchFamily="34" charset="0"/>
                <a:cs typeface="Arial" charset="0"/>
              </a:rPr>
              <a:t>What Key Personnel Need to Know</a:t>
            </a:r>
          </a:p>
        </p:txBody>
      </p:sp>
      <p:pic>
        <p:nvPicPr>
          <p:cNvPr id="10248" name="Picture 9" descr="TOPBAR_WEB"/>
          <p:cNvPicPr>
            <a:picLocks noChangeAspect="1" noChangeArrowheads="1"/>
          </p:cNvPicPr>
          <p:nvPr userDrawn="1"/>
        </p:nvPicPr>
        <p:blipFill>
          <a:blip r:embed="rId15">
            <a:extLst>
              <a:ext uri="{28A0092B-C50C-407E-A947-70E740481C1C}">
                <a14:useLocalDpi xmlns:a14="http://schemas.microsoft.com/office/drawing/2010/main" val="0"/>
              </a:ext>
            </a:extLst>
          </a:blip>
          <a:srcRect r="25781"/>
          <a:stretch>
            <a:fillRect/>
          </a:stretch>
        </p:blipFill>
        <p:spPr bwMode="auto">
          <a:xfrm>
            <a:off x="0" y="0"/>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safe_at_school_b"/>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31750"/>
            <a:ext cx="27638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19988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40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2.xml"/><Relationship Id="rId1" Type="http://schemas.openxmlformats.org/officeDocument/2006/relationships/video" Target="https://www.youtube.com/embed/dH9Y_rby-jQ?list=EC3DE9DDE8EB2A2E56"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0.xml"/><Relationship Id="rId1" Type="http://schemas.openxmlformats.org/officeDocument/2006/relationships/video" Target="https://www.youtube.com/embed/ih1NXYx2k9g?list=EC3DE9DDE8EB2A2E56"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3.jpeg"/><Relationship Id="rId2" Type="http://schemas.openxmlformats.org/officeDocument/2006/relationships/slideLayout" Target="../slideLayouts/slideLayout128.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8.xml"/><Relationship Id="rId1" Type="http://schemas.openxmlformats.org/officeDocument/2006/relationships/video" Target="https://www.youtube.com/embed/nSuGeN7Ko7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1.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9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94.xml"/><Relationship Id="rId1" Type="http://schemas.openxmlformats.org/officeDocument/2006/relationships/video" Target="https://www.youtube.com/embed/w7-JBjJgKS4?list=EC3DE9DDE8EB2A2E56"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aqsimi.com/how-to-use-baqsimi" TargetMode="External"/><Relationship Id="rId1" Type="http://schemas.openxmlformats.org/officeDocument/2006/relationships/slideLayout" Target="../slideLayouts/slideLayout2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0.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40.xml"/><Relationship Id="rId5" Type="http://schemas.openxmlformats.org/officeDocument/2006/relationships/image" Target="../media/image24.jpe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73.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73.xml"/></Relationships>
</file>

<file path=ppt/slides/_rels/slide5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68.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www.diabetes.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ndep.nih.gov/hcp-businesses-and-schools/Schools.aspx" TargetMode="External"/><Relationship Id="rId5" Type="http://schemas.openxmlformats.org/officeDocument/2006/relationships/hyperlink" Target="http://wwwn.cdc.gov/pubs/diabetes.aspx" TargetMode="External"/><Relationship Id="rId4" Type="http://schemas.openxmlformats.org/officeDocument/2006/relationships/hyperlink" Target="http://www.jdrf.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adenet.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health.mo.gov/warehouse/e-literatur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3352800" y="3984625"/>
            <a:ext cx="4724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1" lang="en-US" altLang="en-US" sz="3600" b="0" i="0" u="none" strike="noStrike" kern="1200" cap="none" spc="0" normalizeH="0" baseline="0" noProof="0">
                <a:ln>
                  <a:noFill/>
                </a:ln>
                <a:solidFill>
                  <a:srgbClr val="F8F8F8"/>
                </a:solidFill>
                <a:effectLst/>
                <a:uLnTx/>
                <a:uFillTx/>
                <a:latin typeface="Tahoma" panose="020B0604030504040204" pitchFamily="34" charset="0"/>
                <a:ea typeface="+mn-ea"/>
                <a:cs typeface="Arial" panose="020B0604020202020204" pitchFamily="34" charset="0"/>
              </a:rPr>
              <a:t>DIABETES</a:t>
            </a:r>
            <a:r>
              <a:rPr kumimoji="1" lang="en-US" altLang="en-US" sz="5400" b="0" i="0" u="none" strike="noStrike" kern="1200" cap="none" spc="0" normalizeH="0" baseline="0" noProof="0">
                <a:ln>
                  <a:noFill/>
                </a:ln>
                <a:solidFill>
                  <a:srgbClr val="F8F8F8"/>
                </a:solidFill>
                <a:effectLst/>
                <a:uLnTx/>
                <a:uFillTx/>
                <a:latin typeface="Tahoma" panose="020B0604030504040204" pitchFamily="34" charset="0"/>
                <a:ea typeface="+mn-ea"/>
                <a:cs typeface="Arial" panose="020B0604020202020204" pitchFamily="34" charset="0"/>
              </a:rPr>
              <a:t> </a:t>
            </a:r>
            <a:r>
              <a:rPr kumimoji="1" lang="en-US" altLang="en-US" sz="3600" b="0" i="0" u="none" strike="noStrike" kern="1200" cap="none" spc="0" normalizeH="0" baseline="0" noProof="0">
                <a:ln>
                  <a:noFill/>
                </a:ln>
                <a:solidFill>
                  <a:srgbClr val="F8F8F8"/>
                </a:solidFill>
                <a:effectLst/>
                <a:uLnTx/>
                <a:uFillTx/>
                <a:latin typeface="Tahoma" panose="020B0604030504040204" pitchFamily="34" charset="0"/>
                <a:ea typeface="+mn-ea"/>
                <a:cs typeface="Arial" panose="020B0604020202020204" pitchFamily="34" charset="0"/>
              </a:rPr>
              <a:t>BASICS</a:t>
            </a:r>
            <a:endParaRPr kumimoji="1" lang="en-US" altLang="en-US" sz="4400" b="0" i="1" u="none" strike="noStrike" kern="1200" cap="none" spc="0" normalizeH="0" baseline="0" noProof="0">
              <a:ln>
                <a:noFill/>
              </a:ln>
              <a:solidFill>
                <a:srgbClr val="F8F8F8"/>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2649606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1163638"/>
            <a:ext cx="9144000" cy="665162"/>
          </a:xfrm>
        </p:spPr>
        <p:txBody>
          <a:bodyPr/>
          <a:lstStyle/>
          <a:p>
            <a:pPr eaLnBrk="1" hangingPunct="1">
              <a:lnSpc>
                <a:spcPts val="4200"/>
              </a:lnSpc>
              <a:defRPr/>
            </a:pPr>
            <a:r>
              <a:rPr lang="en-US" sz="3000" spc="-40" dirty="0"/>
              <a:t>Diabetes Medical Management Plan (DMMP)</a:t>
            </a:r>
          </a:p>
        </p:txBody>
      </p:sp>
      <p:sp>
        <p:nvSpPr>
          <p:cNvPr id="89091" name="Content Placeholder 4"/>
          <p:cNvSpPr>
            <a:spLocks noGrp="1"/>
          </p:cNvSpPr>
          <p:nvPr>
            <p:ph idx="4294967295"/>
          </p:nvPr>
        </p:nvSpPr>
        <p:spPr>
          <a:xfrm>
            <a:off x="388938" y="1922463"/>
            <a:ext cx="8755062" cy="4668837"/>
          </a:xfrm>
        </p:spPr>
        <p:txBody>
          <a:bodyPr/>
          <a:lstStyle/>
          <a:p>
            <a:pPr marL="228600" indent="-228600" eaLnBrk="1" hangingPunct="1">
              <a:spcBef>
                <a:spcPct val="0"/>
              </a:spcBef>
              <a:spcAft>
                <a:spcPts val="800"/>
              </a:spcAft>
              <a:buClr>
                <a:schemeClr val="tx1"/>
              </a:buClr>
              <a:buSzPct val="70000"/>
            </a:pPr>
            <a:r>
              <a:rPr lang="en-US" altLang="en-US" sz="2300">
                <a:latin typeface="Tahoma" panose="020B0604030504040204" pitchFamily="34" charset="0"/>
              </a:rPr>
              <a:t>Basis for all school-based diabetes care plans</a:t>
            </a:r>
          </a:p>
          <a:p>
            <a:pPr marL="228600" indent="-228600" eaLnBrk="1" hangingPunct="1">
              <a:spcBef>
                <a:spcPts val="600"/>
              </a:spcBef>
              <a:spcAft>
                <a:spcPts val="800"/>
              </a:spcAft>
              <a:buClr>
                <a:schemeClr val="tx1"/>
              </a:buClr>
              <a:buSzPct val="70000"/>
            </a:pPr>
            <a:r>
              <a:rPr lang="en-US" altLang="en-US" sz="2300">
                <a:latin typeface="Tahoma" panose="020B0604030504040204" pitchFamily="34" charset="0"/>
              </a:rPr>
              <a:t>Developed by student’s personal health care team and parent/guardian</a:t>
            </a:r>
          </a:p>
          <a:p>
            <a:pPr marL="228600" indent="-228600" eaLnBrk="1" hangingPunct="1">
              <a:spcBef>
                <a:spcPts val="600"/>
              </a:spcBef>
              <a:spcAft>
                <a:spcPts val="800"/>
              </a:spcAft>
              <a:buClr>
                <a:schemeClr val="tx1"/>
              </a:buClr>
              <a:buSzPct val="70000"/>
            </a:pPr>
            <a:r>
              <a:rPr lang="en-US" altLang="en-US" sz="2300">
                <a:latin typeface="Tahoma" panose="020B0604030504040204" pitchFamily="34" charset="0"/>
              </a:rPr>
              <a:t>Signed by a member of student’s personal health care team</a:t>
            </a:r>
          </a:p>
          <a:p>
            <a:pPr marL="228600" indent="-228600" eaLnBrk="1" hangingPunct="1">
              <a:spcBef>
                <a:spcPts val="600"/>
              </a:spcBef>
              <a:spcAft>
                <a:spcPts val="800"/>
              </a:spcAft>
              <a:buClr>
                <a:schemeClr val="tx1"/>
              </a:buClr>
              <a:buSzPct val="70000"/>
            </a:pPr>
            <a:r>
              <a:rPr lang="en-US" altLang="en-US" sz="2300">
                <a:latin typeface="Tahoma" panose="020B0604030504040204" pitchFamily="34" charset="0"/>
              </a:rPr>
              <a:t>Individualized</a:t>
            </a:r>
          </a:p>
          <a:p>
            <a:pPr marL="228600" indent="-228600" eaLnBrk="1" hangingPunct="1">
              <a:spcBef>
                <a:spcPts val="600"/>
              </a:spcBef>
              <a:spcAft>
                <a:spcPts val="800"/>
              </a:spcAft>
              <a:buClr>
                <a:schemeClr val="tx1"/>
              </a:buClr>
              <a:buSzPct val="70000"/>
            </a:pPr>
            <a:r>
              <a:rPr lang="en-US" altLang="en-US" sz="2300">
                <a:latin typeface="Tahoma" panose="020B0604030504040204" pitchFamily="34" charset="0"/>
              </a:rPr>
              <a:t>Implemented collaboratively by the school diabetes team:</a:t>
            </a:r>
          </a:p>
          <a:p>
            <a:pPr lvl="3" eaLnBrk="1" hangingPunct="1">
              <a:lnSpc>
                <a:spcPct val="90000"/>
              </a:lnSpc>
              <a:spcBef>
                <a:spcPct val="0"/>
              </a:spcBef>
              <a:spcAft>
                <a:spcPts val="600"/>
              </a:spcAft>
              <a:buClr>
                <a:schemeClr val="tx1"/>
              </a:buClr>
              <a:buSzPct val="80000"/>
              <a:buFontTx/>
              <a:buChar char="-"/>
            </a:pPr>
            <a:r>
              <a:rPr lang="en-US" altLang="en-US" i="1">
                <a:latin typeface="Tahoma" panose="020B0604030504040204" pitchFamily="34" charset="0"/>
              </a:rPr>
              <a:t>School nurse</a:t>
            </a:r>
          </a:p>
          <a:p>
            <a:pPr lvl="3" eaLnBrk="1" hangingPunct="1">
              <a:lnSpc>
                <a:spcPct val="90000"/>
              </a:lnSpc>
              <a:spcBef>
                <a:spcPct val="0"/>
              </a:spcBef>
              <a:spcAft>
                <a:spcPts val="600"/>
              </a:spcAft>
              <a:buClr>
                <a:schemeClr val="tx1"/>
              </a:buClr>
              <a:buSzPct val="80000"/>
              <a:buFontTx/>
              <a:buChar char="-"/>
            </a:pPr>
            <a:r>
              <a:rPr lang="en-US" altLang="en-US" i="1">
                <a:latin typeface="Tahoma" panose="020B0604030504040204" pitchFamily="34" charset="0"/>
              </a:rPr>
              <a:t>Student </a:t>
            </a:r>
          </a:p>
          <a:p>
            <a:pPr lvl="3" eaLnBrk="1" hangingPunct="1">
              <a:lnSpc>
                <a:spcPct val="90000"/>
              </a:lnSpc>
              <a:spcBef>
                <a:spcPct val="0"/>
              </a:spcBef>
              <a:spcAft>
                <a:spcPts val="600"/>
              </a:spcAft>
              <a:buClr>
                <a:schemeClr val="tx1"/>
              </a:buClr>
              <a:buSzPct val="80000"/>
              <a:buFontTx/>
              <a:buChar char="-"/>
            </a:pPr>
            <a:r>
              <a:rPr lang="en-US" altLang="en-US" i="1">
                <a:latin typeface="Tahoma" panose="020B0604030504040204" pitchFamily="34" charset="0"/>
              </a:rPr>
              <a:t>Parent/guardian</a:t>
            </a:r>
          </a:p>
          <a:p>
            <a:pPr lvl="3" eaLnBrk="1" hangingPunct="1">
              <a:lnSpc>
                <a:spcPct val="90000"/>
              </a:lnSpc>
              <a:spcBef>
                <a:spcPct val="0"/>
              </a:spcBef>
              <a:spcAft>
                <a:spcPts val="600"/>
              </a:spcAft>
              <a:buClr>
                <a:schemeClr val="tx1"/>
              </a:buClr>
              <a:buSzPct val="80000"/>
              <a:buFontTx/>
              <a:buChar char="-"/>
            </a:pPr>
            <a:r>
              <a:rPr lang="en-US" altLang="en-US" i="1">
                <a:latin typeface="Tahoma" panose="020B0604030504040204" pitchFamily="34" charset="0"/>
              </a:rPr>
              <a:t>Other school personnel</a:t>
            </a:r>
            <a:r>
              <a:rPr lang="en-US" altLang="en-US">
                <a:solidFill>
                  <a:schemeClr val="accent1"/>
                </a:solidFill>
                <a:latin typeface="Tahoma" panose="020B0604030504040204" pitchFamily="34" charset="0"/>
              </a:rPr>
              <a:t>  </a:t>
            </a:r>
          </a:p>
          <a:p>
            <a:pPr marL="228600" indent="-228600" eaLnBrk="1" hangingPunct="1">
              <a:buClr>
                <a:srgbClr val="3F0066"/>
              </a:buClr>
            </a:pPr>
            <a:endParaRPr lang="en-US" altLang="en-US">
              <a:latin typeface="Tahoma" panose="020B0604030504040204" pitchFamily="34" charset="0"/>
            </a:endParaRPr>
          </a:p>
        </p:txBody>
      </p:sp>
      <p:sp>
        <p:nvSpPr>
          <p:cNvPr id="89092"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A0405A5-40D7-4A2F-BED4-A05DB79D98FA}" type="slidenum">
              <a:rPr kumimoji="0" lang="en-US" altLang="en-US" sz="1400" b="1" i="0" u="none" strike="noStrike" kern="1200" cap="none" spc="0" normalizeH="0" baseline="0" noProof="0" smtClean="0">
                <a:ln>
                  <a:noFill/>
                </a:ln>
                <a:solidFill>
                  <a:srgbClr val="EFEFF7"/>
                </a:solidFill>
                <a:effectLst/>
                <a:uLnTx/>
                <a:uFillTx/>
                <a:latin typeface="Tahom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altLang="en-US" sz="1400" b="1" i="0" u="none" strike="noStrike" kern="1200" cap="none" spc="0" normalizeH="0" baseline="0" noProof="0">
              <a:ln>
                <a:noFill/>
              </a:ln>
              <a:solidFill>
                <a:srgbClr val="EFEFF7"/>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3583475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
          <p:cNvSpPr>
            <a:spLocks noChangeArrowheads="1"/>
          </p:cNvSpPr>
          <p:nvPr/>
        </p:nvSpPr>
        <p:spPr bwMode="auto">
          <a:xfrm>
            <a:off x="3954463" y="4416425"/>
            <a:ext cx="376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HYPOGLYCEMIA</a:t>
            </a: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82889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idx="4294967295"/>
          </p:nvPr>
        </p:nvSpPr>
        <p:spPr>
          <a:xfrm>
            <a:off x="158750" y="1233488"/>
            <a:ext cx="8826500" cy="573087"/>
          </a:xfrm>
          <a:solidFill>
            <a:schemeClr val="bg1"/>
          </a:solidFill>
        </p:spPr>
        <p:txBody>
          <a:bodyPr anchor="t"/>
          <a:lstStyle/>
          <a:p>
            <a:pPr eaLnBrk="1" hangingPunct="1">
              <a:lnSpc>
                <a:spcPct val="90000"/>
              </a:lnSpc>
            </a:pPr>
            <a:r>
              <a:rPr lang="en-US" altLang="en-US" sz="2800"/>
              <a:t>HYPOglycemia = LOW Glucose (sugar)</a:t>
            </a:r>
            <a:endParaRPr lang="en-US" altLang="en-US" sz="2800">
              <a:solidFill>
                <a:srgbClr val="00723E"/>
              </a:solidFill>
            </a:endParaRPr>
          </a:p>
        </p:txBody>
      </p:sp>
      <p:sp>
        <p:nvSpPr>
          <p:cNvPr id="93187" name="Rectangle 4"/>
          <p:cNvSpPr>
            <a:spLocks noGrp="1" noChangeArrowheads="1"/>
          </p:cNvSpPr>
          <p:nvPr>
            <p:ph idx="4294967295"/>
          </p:nvPr>
        </p:nvSpPr>
        <p:spPr>
          <a:xfrm>
            <a:off x="361950" y="1887538"/>
            <a:ext cx="8277225" cy="1500187"/>
          </a:xfrm>
        </p:spPr>
        <p:txBody>
          <a:bodyPr/>
          <a:lstStyle/>
          <a:p>
            <a:pPr marL="61913" indent="-12700" eaLnBrk="1" hangingPunct="1">
              <a:spcBef>
                <a:spcPct val="60000"/>
              </a:spcBef>
              <a:buClr>
                <a:schemeClr val="tx1"/>
              </a:buClr>
              <a:buSzPct val="80000"/>
              <a:buFontTx/>
              <a:buNone/>
            </a:pPr>
            <a:endParaRPr lang="en-US" altLang="en-US" sz="2400" b="1">
              <a:latin typeface="Tahoma" panose="020B0604030504040204" pitchFamily="34" charset="0"/>
              <a:cs typeface="Arial" panose="020B0604020202020204" pitchFamily="34" charset="0"/>
            </a:endParaRPr>
          </a:p>
          <a:p>
            <a:pPr marL="1033463" lvl="1" indent="-385763" eaLnBrk="1" hangingPunct="1">
              <a:lnSpc>
                <a:spcPts val="2400"/>
              </a:lnSpc>
              <a:spcBef>
                <a:spcPct val="0"/>
              </a:spcBef>
              <a:spcAft>
                <a:spcPts val="600"/>
              </a:spcAft>
              <a:buClr>
                <a:schemeClr val="tx1"/>
              </a:buClr>
              <a:buSzPct val="80000"/>
              <a:buFontTx/>
              <a:buChar char="•"/>
            </a:pPr>
            <a:r>
              <a:rPr lang="en-US" altLang="en-US" sz="2400" i="1">
                <a:latin typeface="Tahoma" panose="020B0604030504040204" pitchFamily="34" charset="0"/>
              </a:rPr>
              <a:t>sudden, must be treated immediately with food</a:t>
            </a:r>
          </a:p>
          <a:p>
            <a:pPr marL="1033463" lvl="1" indent="-385763" eaLnBrk="1" hangingPunct="1">
              <a:lnSpc>
                <a:spcPts val="2400"/>
              </a:lnSpc>
              <a:spcBef>
                <a:spcPct val="0"/>
              </a:spcBef>
              <a:spcAft>
                <a:spcPts val="600"/>
              </a:spcAft>
              <a:buClr>
                <a:schemeClr val="tx1"/>
              </a:buClr>
              <a:buSzPct val="80000"/>
              <a:buFontTx/>
              <a:buChar char="•"/>
            </a:pPr>
            <a:r>
              <a:rPr lang="en-US" altLang="en-US" sz="2400" i="1">
                <a:latin typeface="Tahoma" panose="020B0604030504040204" pitchFamily="34" charset="0"/>
              </a:rPr>
              <a:t>not always preventable</a:t>
            </a:r>
          </a:p>
          <a:p>
            <a:pPr marL="1033463" lvl="1" indent="-385763" eaLnBrk="1" hangingPunct="1">
              <a:lnSpc>
                <a:spcPts val="2400"/>
              </a:lnSpc>
              <a:spcBef>
                <a:spcPct val="0"/>
              </a:spcBef>
              <a:spcAft>
                <a:spcPts val="600"/>
              </a:spcAft>
              <a:buClr>
                <a:schemeClr val="tx1"/>
              </a:buClr>
              <a:buSzPct val="80000"/>
              <a:buFontTx/>
              <a:buChar char="•"/>
            </a:pPr>
            <a:r>
              <a:rPr lang="en-US" altLang="en-US" sz="2400" i="1">
                <a:latin typeface="Tahoma" panose="020B0604030504040204" pitchFamily="34" charset="0"/>
              </a:rPr>
              <a:t>may progress to unconsciousness if not treated</a:t>
            </a:r>
          </a:p>
          <a:p>
            <a:pPr marL="1033463" lvl="1" indent="-385763" eaLnBrk="1" hangingPunct="1">
              <a:lnSpc>
                <a:spcPts val="2400"/>
              </a:lnSpc>
              <a:spcBef>
                <a:spcPct val="0"/>
              </a:spcBef>
              <a:spcAft>
                <a:spcPts val="600"/>
              </a:spcAft>
              <a:buClr>
                <a:schemeClr val="tx1"/>
              </a:buClr>
              <a:buSzPct val="80000"/>
              <a:buFontTx/>
              <a:buChar char="•"/>
            </a:pPr>
            <a:r>
              <a:rPr lang="en-US" altLang="en-US" sz="2400" i="1">
                <a:latin typeface="Tahoma" panose="020B0604030504040204" pitchFamily="34" charset="0"/>
              </a:rPr>
              <a:t>can result in brain damage or death</a:t>
            </a:r>
          </a:p>
          <a:p>
            <a:pPr marL="61913" indent="-12700" eaLnBrk="1" hangingPunct="1">
              <a:spcBef>
                <a:spcPts val="2400"/>
              </a:spcBef>
              <a:buClr>
                <a:schemeClr val="tx1"/>
              </a:buClr>
              <a:buSzPct val="80000"/>
              <a:buFontTx/>
              <a:buNone/>
            </a:pPr>
            <a:r>
              <a:rPr lang="en-US" altLang="en-US" sz="2800" b="1">
                <a:latin typeface="Tahoma" panose="020B0604030504040204" pitchFamily="34" charset="0"/>
              </a:rPr>
              <a:t>     HYPERglycemia = HIGH Glucose (sugar)</a:t>
            </a:r>
          </a:p>
        </p:txBody>
      </p:sp>
      <p:sp>
        <p:nvSpPr>
          <p:cNvPr id="93188" name="Slide Number Placeholder 4"/>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438858A-EF9A-43ED-9A9F-E14CC46A1595}" type="slidenum">
              <a:rPr kumimoji="0" lang="en-US" altLang="en-US" sz="1200" b="1" i="0" u="none" strike="noStrike" kern="1200" cap="none" spc="0" normalizeH="0" baseline="0" noProof="0" smtClean="0">
                <a:ln>
                  <a:noFill/>
                </a:ln>
                <a:solidFill>
                  <a:srgbClr val="EFEFF7"/>
                </a:solidFill>
                <a:effectLst/>
                <a:uLnTx/>
                <a:uFillTx/>
                <a:latin typeface="Cooper Lt BT"/>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n-US" sz="1200" b="1" i="0" u="none" strike="noStrike" kern="1200" cap="none" spc="0" normalizeH="0" baseline="0" noProof="0">
              <a:ln>
                <a:noFill/>
              </a:ln>
              <a:solidFill>
                <a:srgbClr val="EFEFF7"/>
              </a:solidFill>
              <a:effectLst/>
              <a:uLnTx/>
              <a:uFillTx/>
              <a:latin typeface="Cooper Lt BT"/>
              <a:ea typeface="+mn-ea"/>
              <a:cs typeface="Arial" panose="020B0604020202020204" pitchFamily="34" charset="0"/>
            </a:endParaRPr>
          </a:p>
        </p:txBody>
      </p:sp>
      <p:sp>
        <p:nvSpPr>
          <p:cNvPr id="93189" name="Rectangle 4"/>
          <p:cNvSpPr>
            <a:spLocks noChangeArrowheads="1"/>
          </p:cNvSpPr>
          <p:nvPr/>
        </p:nvSpPr>
        <p:spPr bwMode="auto">
          <a:xfrm>
            <a:off x="361950" y="4313238"/>
            <a:ext cx="82772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1913" indent="-12700">
              <a:spcBef>
                <a:spcPct val="20000"/>
              </a:spcBef>
              <a:buChar char="•"/>
              <a:defRPr sz="3200">
                <a:solidFill>
                  <a:schemeClr val="tx1"/>
                </a:solidFill>
                <a:latin typeface="Arial" panose="020B0604020202020204" pitchFamily="34" charset="0"/>
              </a:defRPr>
            </a:lvl1pPr>
            <a:lvl2pPr marL="1033463" indent="-385763">
              <a:spcBef>
                <a:spcPct val="20000"/>
              </a:spcBef>
              <a:buChar char="–"/>
              <a:defRPr sz="2800">
                <a:solidFill>
                  <a:schemeClr val="tx1"/>
                </a:solidFill>
                <a:latin typeface="Arial" panose="020B0604020202020204" pitchFamily="34" charset="0"/>
              </a:defRPr>
            </a:lvl2pPr>
            <a:lvl3pPr marL="1085850" indent="-228600">
              <a:spcBef>
                <a:spcPct val="20000"/>
              </a:spcBef>
              <a:buChar char="•"/>
              <a:defRPr sz="2400">
                <a:solidFill>
                  <a:schemeClr val="tx1"/>
                </a:solidFill>
                <a:latin typeface="Arial" panose="020B0604020202020204" pitchFamily="34" charset="0"/>
              </a:defRPr>
            </a:lvl3pPr>
            <a:lvl4pPr marL="1428750" indent="-228600">
              <a:spcBef>
                <a:spcPct val="20000"/>
              </a:spcBef>
              <a:buChar char="–"/>
              <a:defRPr sz="2000">
                <a:solidFill>
                  <a:schemeClr val="tx1"/>
                </a:solidFill>
                <a:latin typeface="Arial" panose="020B0604020202020204" pitchFamily="34" charset="0"/>
              </a:defRPr>
            </a:lvl4pPr>
            <a:lvl5pPr marL="1771650" indent="-228600">
              <a:spcBef>
                <a:spcPct val="20000"/>
              </a:spcBef>
              <a:buChar char="»"/>
              <a:defRPr sz="2000">
                <a:solidFill>
                  <a:schemeClr val="tx1"/>
                </a:solidFill>
                <a:latin typeface="Arial" panose="020B0604020202020204" pitchFamily="34" charset="0"/>
              </a:defRPr>
            </a:lvl5pPr>
            <a:lvl6pPr marL="22288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6860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1432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6004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61913" marR="0" lvl="0" indent="-12700" algn="l" defTabSz="914400" rtl="0" eaLnBrk="1" fontAlgn="base" latinLnBrk="0" hangingPunct="1">
              <a:lnSpc>
                <a:spcPct val="100000"/>
              </a:lnSpc>
              <a:spcBef>
                <a:spcPct val="60000"/>
              </a:spcBef>
              <a:spcAft>
                <a:spcPct val="0"/>
              </a:spcAft>
              <a:buClr>
                <a:srgbClr val="000000"/>
              </a:buClr>
              <a:buSzPct val="80000"/>
              <a:buFontTx/>
              <a:buNone/>
              <a:tabLst/>
              <a:defRPr/>
            </a:pPr>
            <a:endParaRPr kumimoji="0" lang="en-US" altLang="en-US" sz="2400" b="1"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a:p>
            <a:pPr marL="1033463" marR="0" lvl="1" indent="-385763" algn="l" defTabSz="914400" rtl="0" eaLnBrk="1" fontAlgn="base" latinLnBrk="0" hangingPunct="1">
              <a:lnSpc>
                <a:spcPts val="2400"/>
              </a:lnSpc>
              <a:spcBef>
                <a:spcPct val="0"/>
              </a:spcBef>
              <a:spcAft>
                <a:spcPts val="600"/>
              </a:spcAft>
              <a:buClr>
                <a:srgbClr val="000000"/>
              </a:buClr>
              <a:buSzPct val="80000"/>
              <a:buFontTx/>
              <a:buChar char="•"/>
              <a:tabLst/>
              <a:defRPr/>
            </a:pPr>
            <a:r>
              <a:rPr kumimoji="0" lang="en-US" altLang="en-US" sz="2400" b="0" i="1"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gradual, can be treated with insulin, extra fluids, extra bathroom breaks</a:t>
            </a:r>
          </a:p>
          <a:p>
            <a:pPr marL="1033463" marR="0" lvl="1" indent="-385763" algn="l" defTabSz="914400" rtl="0" eaLnBrk="1" fontAlgn="base" latinLnBrk="0" hangingPunct="1">
              <a:lnSpc>
                <a:spcPts val="2400"/>
              </a:lnSpc>
              <a:spcBef>
                <a:spcPct val="0"/>
              </a:spcBef>
              <a:spcAft>
                <a:spcPts val="600"/>
              </a:spcAft>
              <a:buClr>
                <a:srgbClr val="000000"/>
              </a:buClr>
              <a:buSzPct val="80000"/>
              <a:buFontTx/>
              <a:buChar char="•"/>
              <a:tabLst/>
              <a:defRPr/>
            </a:pPr>
            <a:r>
              <a:rPr kumimoji="0" lang="en-US" altLang="en-US" sz="2400" b="0" i="1"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May cause nausea, vomiting, increased thirst</a:t>
            </a:r>
          </a:p>
          <a:p>
            <a:pPr marL="1033463" marR="0" lvl="1" indent="-385763" algn="l" defTabSz="914400" rtl="0" eaLnBrk="1" fontAlgn="base" latinLnBrk="0" hangingPunct="1">
              <a:lnSpc>
                <a:spcPts val="2400"/>
              </a:lnSpc>
              <a:spcBef>
                <a:spcPct val="0"/>
              </a:spcBef>
              <a:spcAft>
                <a:spcPts val="600"/>
              </a:spcAft>
              <a:buClr>
                <a:srgbClr val="000000"/>
              </a:buClr>
              <a:buSzPct val="80000"/>
              <a:buFontTx/>
              <a:buChar char="•"/>
              <a:tabLst/>
              <a:defRPr/>
            </a:pPr>
            <a:r>
              <a:rPr kumimoji="0" lang="en-US" altLang="en-US" sz="2400" b="0" i="1"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can result in long-term complications over time</a:t>
            </a:r>
          </a:p>
          <a:p>
            <a:pPr marL="61913" marR="0" lvl="0" indent="-12700" algn="l" defTabSz="914400" rtl="0" eaLnBrk="1" fontAlgn="base" latinLnBrk="0" hangingPunct="1">
              <a:lnSpc>
                <a:spcPct val="100000"/>
              </a:lnSpc>
              <a:spcBef>
                <a:spcPts val="2400"/>
              </a:spcBef>
              <a:spcAft>
                <a:spcPct val="0"/>
              </a:spcAft>
              <a:buClr>
                <a:srgbClr val="000000"/>
              </a:buClr>
              <a:buSzPct val="80000"/>
              <a:buFontTx/>
              <a:buNone/>
              <a:tabLst/>
              <a:defRPr/>
            </a:pPr>
            <a:r>
              <a:rPr kumimoji="0" lang="en-US" altLang="en-US" sz="2800" b="1"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     </a:t>
            </a:r>
          </a:p>
        </p:txBody>
      </p:sp>
    </p:spTree>
    <p:extLst>
      <p:ext uri="{BB962C8B-B14F-4D97-AF65-F5344CB8AC3E}">
        <p14:creationId xmlns:p14="http://schemas.microsoft.com/office/powerpoint/2010/main" val="6484868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sz="half" idx="4294967295"/>
          </p:nvPr>
        </p:nvSpPr>
        <p:spPr>
          <a:xfrm>
            <a:off x="152400" y="1117600"/>
            <a:ext cx="8686800" cy="5562600"/>
          </a:xfrm>
        </p:spPr>
        <p:txBody>
          <a:bodyPr/>
          <a:lstStyle/>
          <a:p>
            <a:pPr marL="3175" indent="9525" eaLnBrk="1" hangingPunct="1">
              <a:lnSpc>
                <a:spcPts val="2800"/>
              </a:lnSpc>
              <a:spcBef>
                <a:spcPct val="0"/>
              </a:spcBef>
              <a:buFontTx/>
              <a:buNone/>
            </a:pPr>
            <a:r>
              <a:rPr lang="en-US" altLang="en-US" b="1"/>
              <a:t>Causes of Hypoglycemia (low blood sugar): </a:t>
            </a:r>
            <a:endParaRPr lang="en-US" altLang="en-US" sz="800" b="1"/>
          </a:p>
          <a:p>
            <a:pPr marL="3175" indent="9525" eaLnBrk="1" hangingPunct="1">
              <a:lnSpc>
                <a:spcPts val="2800"/>
              </a:lnSpc>
              <a:spcBef>
                <a:spcPct val="0"/>
              </a:spcBef>
              <a:buFontTx/>
              <a:buNone/>
            </a:pPr>
            <a:r>
              <a:rPr lang="en-US" altLang="en-US" b="1"/>
              <a:t> </a:t>
            </a:r>
            <a:endParaRPr lang="en-US" altLang="en-US" sz="800"/>
          </a:p>
          <a:p>
            <a:pPr marL="514350" lvl="1" eaLnBrk="1" hangingPunct="1">
              <a:spcBef>
                <a:spcPct val="0"/>
              </a:spcBef>
              <a:buClr>
                <a:srgbClr val="CC0000"/>
              </a:buClr>
            </a:pPr>
            <a:r>
              <a:rPr lang="en-US" altLang="en-US" sz="2400"/>
              <a:t>Administering too much insulin</a:t>
            </a:r>
          </a:p>
          <a:p>
            <a:pPr marL="514350" lvl="1" eaLnBrk="1" hangingPunct="1">
              <a:buClr>
                <a:srgbClr val="CC0000"/>
              </a:buClr>
            </a:pPr>
            <a:endParaRPr lang="en-US" altLang="en-US" sz="800"/>
          </a:p>
          <a:p>
            <a:pPr marL="514350" lvl="1" eaLnBrk="1" hangingPunct="1">
              <a:buClr>
                <a:srgbClr val="CC0000"/>
              </a:buClr>
            </a:pPr>
            <a:r>
              <a:rPr lang="en-US" altLang="en-US" sz="2400"/>
              <a:t>Skipping or delaying meals/snacks</a:t>
            </a:r>
          </a:p>
          <a:p>
            <a:pPr marL="514350" lvl="1" eaLnBrk="1" hangingPunct="1">
              <a:buClr>
                <a:srgbClr val="CC0000"/>
              </a:buClr>
            </a:pPr>
            <a:endParaRPr lang="en-US" altLang="en-US" sz="800"/>
          </a:p>
          <a:p>
            <a:pPr marL="514350" lvl="1" eaLnBrk="1" hangingPunct="1">
              <a:buClr>
                <a:srgbClr val="CC0000"/>
              </a:buClr>
            </a:pPr>
            <a:r>
              <a:rPr lang="en-US" altLang="en-US" sz="2400"/>
              <a:t>Exercising longer or harder than planned</a:t>
            </a:r>
          </a:p>
          <a:p>
            <a:pPr marL="514350" lvl="1" eaLnBrk="1" hangingPunct="1">
              <a:buClr>
                <a:srgbClr val="CC0000"/>
              </a:buClr>
            </a:pPr>
            <a:endParaRPr lang="en-US" altLang="en-US" sz="800"/>
          </a:p>
          <a:p>
            <a:pPr marL="514350" lvl="1" eaLnBrk="1" hangingPunct="1">
              <a:buClr>
                <a:srgbClr val="CC0000"/>
              </a:buClr>
            </a:pPr>
            <a:r>
              <a:rPr lang="en-US" altLang="en-US" sz="2400"/>
              <a:t>More likely to occur before lunch, at end of school day or during/after PE</a:t>
            </a:r>
          </a:p>
          <a:p>
            <a:pPr marL="514350" lvl="1" eaLnBrk="1" hangingPunct="1">
              <a:buClr>
                <a:srgbClr val="CC0000"/>
              </a:buClr>
            </a:pPr>
            <a:endParaRPr lang="en-US" altLang="en-US" sz="800"/>
          </a:p>
          <a:p>
            <a:pPr marL="514350" lvl="1" eaLnBrk="1" hangingPunct="1">
              <a:buClr>
                <a:srgbClr val="CC0000"/>
              </a:buClr>
            </a:pPr>
            <a:r>
              <a:rPr lang="en-US" altLang="en-US" sz="2400"/>
              <a:t>Combination of the above factors </a:t>
            </a:r>
          </a:p>
        </p:txBody>
      </p:sp>
      <p:sp>
        <p:nvSpPr>
          <p:cNvPr id="95235" name="Text Box 6"/>
          <p:cNvSpPr txBox="1">
            <a:spLocks noChangeArrowheads="1"/>
          </p:cNvSpPr>
          <p:nvPr/>
        </p:nvSpPr>
        <p:spPr bwMode="auto">
          <a:xfrm>
            <a:off x="0" y="54864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CC0000"/>
                </a:solidFill>
                <a:effectLst/>
                <a:uLnTx/>
                <a:uFillTx/>
                <a:latin typeface="Arial" panose="020B0604020202020204" pitchFamily="34" charset="0"/>
                <a:ea typeface="ヒラギノ角ゴ Pro W3"/>
                <a:cs typeface="ヒラギノ角ゴ Pro W3"/>
              </a:rPr>
              <a:t>Never leave a student alone or send them away when experiencing hypoglycemia.  Treat on the spot.</a:t>
            </a:r>
          </a:p>
        </p:txBody>
      </p:sp>
    </p:spTree>
    <p:extLst>
      <p:ext uri="{BB962C8B-B14F-4D97-AF65-F5344CB8AC3E}">
        <p14:creationId xmlns:p14="http://schemas.microsoft.com/office/powerpoint/2010/main" val="192129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dH9Y_rby-jQ?list=EC3DE9DDE8EB2A2E56"/>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39725" y="1417638"/>
            <a:ext cx="8458200"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89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0962"/>
                                        </p:tgtEl>
                                      </p:cBhvr>
                                    </p:cmd>
                                  </p:childTnLst>
                                </p:cTn>
                              </p:par>
                            </p:childTnLst>
                          </p:cTn>
                        </p:par>
                      </p:childTnLst>
                    </p:cTn>
                  </p:par>
                </p:childTnLst>
              </p:cTn>
              <p:nextCondLst>
                <p:cond evt="onClick" delay="0">
                  <p:tgtEl>
                    <p:spTgt spid="40962"/>
                  </p:tgtEl>
                </p:cond>
              </p:nextCondLst>
            </p:seq>
            <p:video>
              <p:cMediaNode vol="80000">
                <p:cTn id="7" fill="hold" display="0">
                  <p:stCondLst>
                    <p:cond delay="indefinite"/>
                  </p:stCondLst>
                </p:cTn>
                <p:tgtEl>
                  <p:spTgt spid="4096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FBEAEF9-E003-4885-87D3-848375D74806}" type="slidenum">
              <a:rPr kumimoji="0" lang="en-US" altLang="en-US" sz="1200" b="0" i="0" u="none" strike="noStrike" kern="1200" cap="none" spc="0" normalizeH="0" baseline="0" noProof="0" smtClean="0">
                <a:ln>
                  <a:noFill/>
                </a:ln>
                <a:solidFill>
                  <a:srgbClr val="FF0000"/>
                </a:solidFill>
                <a:effectLst/>
                <a:uLnTx/>
                <a:uFillTx/>
                <a:latin typeface="Cooper Lt BT"/>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FF0000"/>
              </a:solidFill>
              <a:effectLst/>
              <a:uLnTx/>
              <a:uFillTx/>
              <a:latin typeface="Cooper Lt BT"/>
              <a:ea typeface="+mn-ea"/>
              <a:cs typeface="Arial" panose="020B0604020202020204" pitchFamily="34" charset="0"/>
            </a:endParaRPr>
          </a:p>
        </p:txBody>
      </p:sp>
      <p:sp>
        <p:nvSpPr>
          <p:cNvPr id="98307" name="Rectangle 56"/>
          <p:cNvSpPr>
            <a:spLocks noGrp="1" noChangeArrowheads="1"/>
          </p:cNvSpPr>
          <p:nvPr>
            <p:ph type="title" idx="4294967295"/>
          </p:nvPr>
        </p:nvSpPr>
        <p:spPr>
          <a:xfrm>
            <a:off x="0" y="1144588"/>
            <a:ext cx="9144000" cy="654050"/>
          </a:xfrm>
        </p:spPr>
        <p:txBody>
          <a:bodyPr anchor="t"/>
          <a:lstStyle/>
          <a:p>
            <a:pPr eaLnBrk="1" hangingPunct="1">
              <a:lnSpc>
                <a:spcPct val="90000"/>
              </a:lnSpc>
            </a:pPr>
            <a:r>
              <a:rPr lang="en-US" altLang="en-US" sz="3200"/>
              <a:t>Hypoglycemia:</a:t>
            </a:r>
            <a:r>
              <a:rPr lang="en-US" altLang="en-US" sz="3200">
                <a:solidFill>
                  <a:schemeClr val="accent1"/>
                </a:solidFill>
              </a:rPr>
              <a:t> </a:t>
            </a:r>
            <a:r>
              <a:rPr lang="en-US" altLang="en-US" sz="3200"/>
              <a:t>Possible Signs &amp; Symptoms</a:t>
            </a:r>
            <a:r>
              <a:rPr lang="en-US" altLang="en-US">
                <a:solidFill>
                  <a:schemeClr val="accent1"/>
                </a:solidFill>
              </a:rPr>
              <a:t> </a:t>
            </a:r>
            <a:r>
              <a:rPr lang="en-US" altLang="en-US" sz="3800">
                <a:solidFill>
                  <a:schemeClr val="accent1"/>
                </a:solidFill>
              </a:rPr>
              <a:t/>
            </a:r>
            <a:br>
              <a:rPr lang="en-US" altLang="en-US" sz="3800">
                <a:solidFill>
                  <a:schemeClr val="accent1"/>
                </a:solidFill>
              </a:rPr>
            </a:br>
            <a:endParaRPr lang="en-US" altLang="en-US">
              <a:solidFill>
                <a:srgbClr val="00723E"/>
              </a:solidFill>
            </a:endParaRPr>
          </a:p>
        </p:txBody>
      </p:sp>
      <p:sp>
        <p:nvSpPr>
          <p:cNvPr id="98308" name="AutoShape 2"/>
          <p:cNvSpPr>
            <a:spLocks noChangeArrowheads="1"/>
          </p:cNvSpPr>
          <p:nvPr/>
        </p:nvSpPr>
        <p:spPr bwMode="ltGray">
          <a:xfrm>
            <a:off x="469900" y="1809750"/>
            <a:ext cx="8393113" cy="4886325"/>
          </a:xfrm>
          <a:prstGeom prst="downArrow">
            <a:avLst>
              <a:gd name="adj1" fmla="val 72685"/>
              <a:gd name="adj2" fmla="val 25847"/>
            </a:avLst>
          </a:prstGeom>
          <a:gradFill rotWithShape="0">
            <a:gsLst>
              <a:gs pos="0">
                <a:srgbClr val="EFEFF7"/>
              </a:gs>
              <a:gs pos="17999">
                <a:srgbClr val="EFEFF7"/>
              </a:gs>
              <a:gs pos="100000">
                <a:srgbClr val="000080"/>
              </a:gs>
            </a:gsLst>
            <a:lin ang="5400000" scaled="1"/>
          </a:gradFill>
          <a:ln w="12700">
            <a:solidFill>
              <a:srgbClr val="000080"/>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FF0000"/>
              </a:solidFill>
              <a:effectLst/>
              <a:uLnTx/>
              <a:uFillTx/>
              <a:latin typeface="Cooper Lt BT"/>
              <a:ea typeface="+mn-ea"/>
              <a:cs typeface="Arial" panose="020B0604020202020204" pitchFamily="34" charset="0"/>
            </a:endParaRPr>
          </a:p>
        </p:txBody>
      </p:sp>
      <p:sp>
        <p:nvSpPr>
          <p:cNvPr id="98309" name="Line 27"/>
          <p:cNvSpPr>
            <a:spLocks noChangeShapeType="1"/>
          </p:cNvSpPr>
          <p:nvPr/>
        </p:nvSpPr>
        <p:spPr bwMode="auto">
          <a:xfrm>
            <a:off x="2646363" y="1814513"/>
            <a:ext cx="4525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0" name="Line 28"/>
          <p:cNvSpPr>
            <a:spLocks noChangeShapeType="1"/>
          </p:cNvSpPr>
          <p:nvPr/>
        </p:nvSpPr>
        <p:spPr bwMode="auto">
          <a:xfrm>
            <a:off x="2646363" y="6257925"/>
            <a:ext cx="21891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1" name="Line 29"/>
          <p:cNvSpPr>
            <a:spLocks noChangeShapeType="1"/>
          </p:cNvSpPr>
          <p:nvPr/>
        </p:nvSpPr>
        <p:spPr bwMode="auto">
          <a:xfrm>
            <a:off x="2646363" y="1814513"/>
            <a:ext cx="0" cy="5349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2" name="Line 31"/>
          <p:cNvSpPr>
            <a:spLocks noChangeShapeType="1"/>
          </p:cNvSpPr>
          <p:nvPr/>
        </p:nvSpPr>
        <p:spPr bwMode="auto">
          <a:xfrm>
            <a:off x="2646363" y="234950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3" name="Line 33"/>
          <p:cNvSpPr>
            <a:spLocks noChangeShapeType="1"/>
          </p:cNvSpPr>
          <p:nvPr/>
        </p:nvSpPr>
        <p:spPr bwMode="auto">
          <a:xfrm>
            <a:off x="2646363" y="264795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4" name="Line 35"/>
          <p:cNvSpPr>
            <a:spLocks noChangeShapeType="1"/>
          </p:cNvSpPr>
          <p:nvPr/>
        </p:nvSpPr>
        <p:spPr bwMode="auto">
          <a:xfrm>
            <a:off x="2646363" y="294640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5" name="Line 37"/>
          <p:cNvSpPr>
            <a:spLocks noChangeShapeType="1"/>
          </p:cNvSpPr>
          <p:nvPr/>
        </p:nvSpPr>
        <p:spPr bwMode="auto">
          <a:xfrm>
            <a:off x="2646363" y="324485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6" name="Line 39"/>
          <p:cNvSpPr>
            <a:spLocks noChangeShapeType="1"/>
          </p:cNvSpPr>
          <p:nvPr/>
        </p:nvSpPr>
        <p:spPr bwMode="auto">
          <a:xfrm>
            <a:off x="2646363" y="354330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7" name="Line 41"/>
          <p:cNvSpPr>
            <a:spLocks noChangeShapeType="1"/>
          </p:cNvSpPr>
          <p:nvPr/>
        </p:nvSpPr>
        <p:spPr bwMode="auto">
          <a:xfrm>
            <a:off x="2646363" y="384175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8" name="Line 43"/>
          <p:cNvSpPr>
            <a:spLocks noChangeShapeType="1"/>
          </p:cNvSpPr>
          <p:nvPr/>
        </p:nvSpPr>
        <p:spPr bwMode="auto">
          <a:xfrm>
            <a:off x="2646363" y="4140200"/>
            <a:ext cx="0" cy="40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19" name="Line 45"/>
          <p:cNvSpPr>
            <a:spLocks noChangeShapeType="1"/>
          </p:cNvSpPr>
          <p:nvPr/>
        </p:nvSpPr>
        <p:spPr bwMode="auto">
          <a:xfrm>
            <a:off x="2646363" y="454660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20" name="Line 47"/>
          <p:cNvSpPr>
            <a:spLocks noChangeShapeType="1"/>
          </p:cNvSpPr>
          <p:nvPr/>
        </p:nvSpPr>
        <p:spPr bwMode="auto">
          <a:xfrm>
            <a:off x="2646363" y="4845050"/>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21" name="Line 49"/>
          <p:cNvSpPr>
            <a:spLocks noChangeShapeType="1"/>
          </p:cNvSpPr>
          <p:nvPr/>
        </p:nvSpPr>
        <p:spPr bwMode="auto">
          <a:xfrm>
            <a:off x="2646363" y="5143500"/>
            <a:ext cx="0" cy="517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22" name="Line 51"/>
          <p:cNvSpPr>
            <a:spLocks noChangeShapeType="1"/>
          </p:cNvSpPr>
          <p:nvPr/>
        </p:nvSpPr>
        <p:spPr bwMode="auto">
          <a:xfrm>
            <a:off x="2646363" y="5661025"/>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323" name="Line 53"/>
          <p:cNvSpPr>
            <a:spLocks noChangeShapeType="1"/>
          </p:cNvSpPr>
          <p:nvPr/>
        </p:nvSpPr>
        <p:spPr bwMode="auto">
          <a:xfrm>
            <a:off x="2646363" y="5959475"/>
            <a:ext cx="0" cy="298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aphicFrame>
        <p:nvGraphicFramePr>
          <p:cNvPr id="12334" name="Group 46"/>
          <p:cNvGraphicFramePr>
            <a:graphicFrameLocks noGrp="1"/>
          </p:cNvGraphicFramePr>
          <p:nvPr/>
        </p:nvGraphicFramePr>
        <p:xfrm>
          <a:off x="2462213" y="1952625"/>
          <a:ext cx="4924425" cy="4054479"/>
        </p:xfrm>
        <a:graphic>
          <a:graphicData uri="http://schemas.openxmlformats.org/drawingml/2006/table">
            <a:tbl>
              <a:tblPr/>
              <a:tblGrid>
                <a:gridCol w="2572692">
                  <a:extLst>
                    <a:ext uri="{9D8B030D-6E8A-4147-A177-3AD203B41FA5}">
                      <a16:colId xmlns:a16="http://schemas.microsoft.com/office/drawing/2014/main" val="20000"/>
                    </a:ext>
                  </a:extLst>
                </a:gridCol>
                <a:gridCol w="2351733">
                  <a:extLst>
                    <a:ext uri="{9D8B030D-6E8A-4147-A177-3AD203B41FA5}">
                      <a16:colId xmlns:a16="http://schemas.microsoft.com/office/drawing/2014/main" val="20001"/>
                    </a:ext>
                  </a:extLst>
                </a:gridCol>
              </a:tblGrid>
              <a:tr h="319096">
                <a:tc grid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	        Mild Symptoms</a:t>
                      </a:r>
                      <a:endParaRPr kumimoji="0" lang="en-US" sz="1600" b="1" i="0" u="none" strike="noStrike" cap="none" normalizeH="0" baseline="0" dirty="0">
                        <a:ln>
                          <a:noFill/>
                        </a:ln>
                        <a:solidFill>
                          <a:srgbClr val="001932"/>
                        </a:solidFill>
                        <a:effectLst/>
                        <a:latin typeface="Arial" charset="0"/>
                      </a:endParaRPr>
                    </a:p>
                  </a:txBody>
                  <a:tcPr marL="91446" marR="91446" marT="45721" marB="45721"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86520">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Hunger</a:t>
                      </a:r>
                    </a:p>
                  </a:txBody>
                  <a:tcPr marL="91446" marR="91446" marT="45721" marB="4572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 Sleepiness</a:t>
                      </a:r>
                    </a:p>
                  </a:txBody>
                  <a:tcPr marL="91446" marR="91446" marT="45721" marB="45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86520">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Shakiness</a:t>
                      </a:r>
                    </a:p>
                  </a:txBody>
                  <a:tcPr marL="91446" marR="91446" marT="45721" marB="4572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 Changed behavior</a:t>
                      </a:r>
                    </a:p>
                  </a:txBody>
                  <a:tcPr marL="91446" marR="91446" marT="45721" marB="45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86520">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Weakness</a:t>
                      </a:r>
                    </a:p>
                  </a:txBody>
                  <a:tcPr marL="91446" marR="91446" marT="45721" marB="4572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 Sweating</a:t>
                      </a:r>
                    </a:p>
                  </a:txBody>
                  <a:tcPr marL="91446" marR="91446" marT="45721" marB="45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86520">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Paleness</a:t>
                      </a:r>
                    </a:p>
                  </a:txBody>
                  <a:tcPr marL="91446" marR="91446" marT="45721" marB="4572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 Anxiety</a:t>
                      </a:r>
                    </a:p>
                  </a:txBody>
                  <a:tcPr marL="91446" marR="91446" marT="45721" marB="45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86520">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Blurry vision</a:t>
                      </a:r>
                    </a:p>
                  </a:txBody>
                  <a:tcPr marL="91446" marR="91446" marT="45721" marB="4572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 Dilated pupils</a:t>
                      </a:r>
                    </a:p>
                  </a:txBody>
                  <a:tcPr marL="91446" marR="91446" marT="45721" marB="4572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45928">
                <a:tc gridSpan="2">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Increase heart rate or palpitations</a:t>
                      </a:r>
                    </a:p>
                  </a:txBody>
                  <a:tcPr marL="91446" marR="91446" marT="45721" marB="45721"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r h="36354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Moderate to Severe Symptoms        </a:t>
                      </a:r>
                    </a:p>
                  </a:txBody>
                  <a:tcPr marL="91446" marR="91446" marT="45721" marB="45721"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r h="286520">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Yawning</a:t>
                      </a:r>
                    </a:p>
                  </a:txBody>
                  <a:tcPr marL="91446" marR="91446"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Confusion</a:t>
                      </a:r>
                    </a:p>
                  </a:txBody>
                  <a:tcPr marL="91446" marR="91446"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98458">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Irritability/frustration</a:t>
                      </a:r>
                    </a:p>
                  </a:txBody>
                  <a:tcPr marL="91446" marR="91446"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Restlessness</a:t>
                      </a:r>
                    </a:p>
                  </a:txBody>
                  <a:tcPr marL="91446" marR="91446"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35289">
                <a:tc>
                  <a:txBody>
                    <a:bodyPr/>
                    <a:lstStyle/>
                    <a:p>
                      <a:pPr marL="109538" marR="0" lvl="0" indent="-109538"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Extreme tiredness/fatigue</a:t>
                      </a:r>
                    </a:p>
                  </a:txBody>
                  <a:tcPr marL="91446" marR="91446"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Dazed appearance</a:t>
                      </a:r>
                    </a:p>
                  </a:txBody>
                  <a:tcPr marL="91446" marR="91446"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86520">
                <a:tc>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Inability to swallow</a:t>
                      </a:r>
                    </a:p>
                  </a:txBody>
                  <a:tcPr marL="91446" marR="91446"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Unconsciousness/coma</a:t>
                      </a:r>
                    </a:p>
                  </a:txBody>
                  <a:tcPr marL="91446" marR="91446"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86520">
                <a:tc>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Sudden crying</a:t>
                      </a:r>
                    </a:p>
                  </a:txBody>
                  <a:tcPr marL="91446" marR="91446"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Seizures</a:t>
                      </a:r>
                    </a:p>
                  </a:txBody>
                  <a:tcPr marL="91446" marR="91446"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984527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6"/>
          <p:cNvSpPr>
            <a:spLocks noChangeShapeType="1"/>
          </p:cNvSpPr>
          <p:nvPr/>
        </p:nvSpPr>
        <p:spPr bwMode="auto">
          <a:xfrm>
            <a:off x="4343400" y="10668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0355" name="Rectangle 7"/>
          <p:cNvSpPr>
            <a:spLocks noChangeArrowheads="1"/>
          </p:cNvSpPr>
          <p:nvPr/>
        </p:nvSpPr>
        <p:spPr bwMode="auto">
          <a:xfrm>
            <a:off x="4495800" y="1039813"/>
            <a:ext cx="4419600"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346075">
              <a:spcBef>
                <a:spcPct val="20000"/>
              </a:spcBef>
              <a:buChar char="•"/>
              <a:defRPr sz="3200">
                <a:solidFill>
                  <a:schemeClr val="tx1"/>
                </a:solidFill>
                <a:latin typeface="Arial" panose="020B0604020202020204" pitchFamily="34" charset="0"/>
              </a:defRPr>
            </a:lvl1pPr>
            <a:lvl2pPr marL="800100" indent="-342900" defTabSz="346075">
              <a:spcBef>
                <a:spcPct val="20000"/>
              </a:spcBef>
              <a:buChar char="–"/>
              <a:defRPr sz="2800">
                <a:solidFill>
                  <a:schemeClr val="tx1"/>
                </a:solidFill>
                <a:latin typeface="Arial" panose="020B0604020202020204" pitchFamily="34" charset="0"/>
              </a:defRPr>
            </a:lvl2pPr>
            <a:lvl3pPr marL="1143000" indent="-228600" defTabSz="346075">
              <a:spcBef>
                <a:spcPct val="20000"/>
              </a:spcBef>
              <a:buChar char="•"/>
              <a:defRPr sz="2400">
                <a:solidFill>
                  <a:schemeClr val="tx1"/>
                </a:solidFill>
                <a:latin typeface="Arial" panose="020B0604020202020204" pitchFamily="34" charset="0"/>
              </a:defRPr>
            </a:lvl3pPr>
            <a:lvl4pPr marL="1600200" indent="-228600" defTabSz="346075">
              <a:spcBef>
                <a:spcPct val="20000"/>
              </a:spcBef>
              <a:buChar char="–"/>
              <a:defRPr sz="2000">
                <a:solidFill>
                  <a:schemeClr val="tx1"/>
                </a:solidFill>
                <a:latin typeface="Arial" panose="020B0604020202020204" pitchFamily="34" charset="0"/>
              </a:defRPr>
            </a:lvl4pPr>
            <a:lvl5pPr marL="2057400" indent="-228600" defTabSz="346075">
              <a:spcBef>
                <a:spcPct val="20000"/>
              </a:spcBef>
              <a:buChar char="»"/>
              <a:defRPr sz="2000">
                <a:solidFill>
                  <a:schemeClr val="tx1"/>
                </a:solidFill>
                <a:latin typeface="Arial" panose="020B0604020202020204" pitchFamily="34" charset="0"/>
              </a:defRPr>
            </a:lvl5pPr>
            <a:lvl6pPr marL="2514600" indent="-228600" defTabSz="3460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460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460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46075"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346075" rtl="0" eaLnBrk="1" fontAlgn="base" latinLnBrk="0" hangingPunct="1">
              <a:lnSpc>
                <a:spcPct val="100000"/>
              </a:lnSpc>
              <a:spcBef>
                <a:spcPct val="0"/>
              </a:spcBef>
              <a:spcAft>
                <a:spcPts val="40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Response:</a:t>
            </a:r>
          </a:p>
          <a:p>
            <a:pPr marL="342900" marR="0" lvl="0" indent="-342900" algn="l" defTabSz="346075"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the student a quick-acting sugar equivalent to 15 grams of carbohydrate:</a:t>
            </a:r>
          </a:p>
          <a:p>
            <a:pPr marL="800100" marR="0" lvl="1" indent="-342900" algn="l" defTabSz="346075" rtl="0" eaLnBrk="1" fontAlgn="base" latinLnBrk="0" hangingPunct="1">
              <a:lnSpc>
                <a:spcPct val="100000"/>
              </a:lnSpc>
              <a:spcBef>
                <a:spcPts val="400"/>
              </a:spcBef>
              <a:spcAft>
                <a:spcPct val="0"/>
              </a:spcAft>
              <a:buClr>
                <a:srgbClr val="CC0000"/>
              </a:buClr>
              <a:buSzTx/>
              <a:buFontTx/>
              <a:buChar char="•"/>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Examples: 4 oz. of juice, ½  a can of regular soda, or 3-4 glucose tablets </a:t>
            </a:r>
          </a:p>
          <a:p>
            <a:pPr marL="800100" marR="0" lvl="1" indent="-342900" algn="l" defTabSz="346075" rtl="0" eaLnBrk="1" fontAlgn="base" latinLnBrk="0" hangingPunct="1">
              <a:lnSpc>
                <a:spcPct val="100000"/>
              </a:lnSpc>
              <a:spcBef>
                <a:spcPts val="400"/>
              </a:spcBef>
              <a:spcAft>
                <a:spcPct val="0"/>
              </a:spcAft>
              <a:buClr>
                <a:srgbClr val="CC0000"/>
              </a:buClr>
              <a:buSzTx/>
              <a:buFontTx/>
              <a:buChar char="•"/>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Ask parents to provide you with </a:t>
            </a:r>
          </a:p>
          <a:p>
            <a:pPr marL="800100" marR="0" lvl="1" indent="-342900" algn="l" defTabSz="346075"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what works best for their child</a:t>
            </a:r>
          </a:p>
          <a:p>
            <a:pPr marL="800100" marR="0" lvl="1" indent="-342900" algn="l" defTabSz="34607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346075" rtl="0" eaLnBrk="1" fontAlgn="base" latinLnBrk="0" hangingPunct="1">
              <a:lnSpc>
                <a:spcPct val="100000"/>
              </a:lnSpc>
              <a:spcBef>
                <a:spcPct val="0"/>
              </a:spcBef>
              <a:spcAft>
                <a:spcPct val="0"/>
              </a:spcAft>
              <a:buClrTx/>
              <a:buSzTx/>
              <a:buFontTx/>
              <a:buAutoNum type="arabicPeriod" startAt="2"/>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Check blood glucose (BG) level 10 to 15 minutes later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346075" rtl="0" eaLnBrk="1" fontAlgn="base" latinLnBrk="0" hangingPunct="1">
              <a:lnSpc>
                <a:spcPct val="100000"/>
              </a:lnSpc>
              <a:spcBef>
                <a:spcPct val="0"/>
              </a:spcBef>
              <a:spcAft>
                <a:spcPct val="0"/>
              </a:spcAft>
              <a:buClrTx/>
              <a:buSzTx/>
              <a:buFontTx/>
              <a:buAutoNum type="arabicPeriod" startAt="2"/>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346075" rtl="0" eaLnBrk="1" fontAlgn="base" latinLnBrk="0" hangingPunct="1">
              <a:lnSpc>
                <a:spcPct val="100000"/>
              </a:lnSpc>
              <a:spcBef>
                <a:spcPct val="0"/>
              </a:spcBef>
              <a:spcAft>
                <a:spcPct val="0"/>
              </a:spcAft>
              <a:buClrTx/>
              <a:buSzTx/>
              <a:buFontTx/>
              <a:buAutoNum type="arabicPeriod" startAt="2"/>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Repeat treatment if BG is below student’s target range</a:t>
            </a:r>
          </a:p>
        </p:txBody>
      </p:sp>
      <p:sp>
        <p:nvSpPr>
          <p:cNvPr id="100356" name="Rectangle 9"/>
          <p:cNvSpPr>
            <a:spLocks noGrp="1" noChangeArrowheads="1"/>
          </p:cNvSpPr>
          <p:nvPr>
            <p:ph type="body" sz="half" idx="4294967295"/>
          </p:nvPr>
        </p:nvSpPr>
        <p:spPr>
          <a:xfrm>
            <a:off x="228600" y="1104900"/>
            <a:ext cx="4191000" cy="5334000"/>
          </a:xfrm>
        </p:spPr>
        <p:txBody>
          <a:bodyPr/>
          <a:lstStyle/>
          <a:p>
            <a:pPr marL="3175" indent="9525" eaLnBrk="1" hangingPunct="1">
              <a:lnSpc>
                <a:spcPct val="90000"/>
              </a:lnSpc>
              <a:buFontTx/>
              <a:buNone/>
            </a:pPr>
            <a:r>
              <a:rPr lang="en-US" altLang="en-US" b="1"/>
              <a:t>Symptoms of mild hypoglycemia:</a:t>
            </a:r>
          </a:p>
          <a:p>
            <a:pPr marL="3175" indent="9525" eaLnBrk="1" hangingPunct="1">
              <a:lnSpc>
                <a:spcPct val="90000"/>
              </a:lnSpc>
              <a:buFontTx/>
              <a:buNone/>
            </a:pPr>
            <a:endParaRPr lang="en-US" altLang="en-US" sz="1800" b="1"/>
          </a:p>
          <a:p>
            <a:pPr marL="514350" lvl="1" eaLnBrk="1" hangingPunct="1">
              <a:lnSpc>
                <a:spcPct val="90000"/>
              </a:lnSpc>
              <a:buClr>
                <a:srgbClr val="FF0000"/>
              </a:buClr>
            </a:pPr>
            <a:r>
              <a:rPr lang="en-US" altLang="en-US" sz="2400"/>
              <a:t>Sudden change in behavior (lethargic, confused, uncoordinated, irritable, nervous)</a:t>
            </a:r>
          </a:p>
          <a:p>
            <a:pPr marL="514350" lvl="1" eaLnBrk="1" hangingPunct="1">
              <a:lnSpc>
                <a:spcPct val="90000"/>
              </a:lnSpc>
              <a:buClr>
                <a:srgbClr val="FF0000"/>
              </a:buClr>
            </a:pPr>
            <a:endParaRPr lang="en-US" altLang="en-US" sz="1800"/>
          </a:p>
          <a:p>
            <a:pPr marL="514350" lvl="1" eaLnBrk="1" hangingPunct="1">
              <a:lnSpc>
                <a:spcPct val="90000"/>
              </a:lnSpc>
              <a:buClr>
                <a:srgbClr val="FF0000"/>
              </a:buClr>
            </a:pPr>
            <a:r>
              <a:rPr lang="en-US" altLang="en-US" sz="2400"/>
              <a:t>Sudden change in appearance (shaky, sweaty, pale or sleepy)</a:t>
            </a:r>
          </a:p>
          <a:p>
            <a:pPr marL="514350" lvl="1" eaLnBrk="1" hangingPunct="1">
              <a:lnSpc>
                <a:spcPct val="90000"/>
              </a:lnSpc>
              <a:buClr>
                <a:srgbClr val="FF0000"/>
              </a:buClr>
            </a:pPr>
            <a:endParaRPr lang="en-US" altLang="en-US" sz="1800"/>
          </a:p>
          <a:p>
            <a:pPr marL="514350" lvl="1" eaLnBrk="1" hangingPunct="1">
              <a:lnSpc>
                <a:spcPct val="90000"/>
              </a:lnSpc>
              <a:buClr>
                <a:srgbClr val="FF0000"/>
              </a:buClr>
            </a:pPr>
            <a:r>
              <a:rPr lang="en-US" altLang="en-US" sz="2400"/>
              <a:t>Complaints of headache or weakness</a:t>
            </a:r>
          </a:p>
        </p:txBody>
      </p:sp>
    </p:spTree>
    <p:extLst>
      <p:ext uri="{BB962C8B-B14F-4D97-AF65-F5344CB8AC3E}">
        <p14:creationId xmlns:p14="http://schemas.microsoft.com/office/powerpoint/2010/main" val="1433853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317500" y="1201738"/>
            <a:ext cx="8826500" cy="1147762"/>
          </a:xfrm>
          <a:solidFill>
            <a:schemeClr val="bg1"/>
          </a:solidFill>
        </p:spPr>
        <p:txBody>
          <a:bodyPr anchor="t"/>
          <a:lstStyle/>
          <a:p>
            <a:pPr eaLnBrk="1" hangingPunct="1">
              <a:lnSpc>
                <a:spcPct val="85000"/>
              </a:lnSpc>
            </a:pPr>
            <a:r>
              <a:rPr lang="en-US" altLang="en-US"/>
              <a:t>Quick Acting Glucose for Mild/Moderate Hypoglycemia </a:t>
            </a:r>
            <a:br>
              <a:rPr lang="en-US" altLang="en-US"/>
            </a:br>
            <a:endParaRPr lang="en-US" altLang="en-US"/>
          </a:p>
        </p:txBody>
      </p:sp>
      <p:sp>
        <p:nvSpPr>
          <p:cNvPr id="102403" name="Rectangle 3"/>
          <p:cNvSpPr>
            <a:spLocks noGrp="1" noChangeArrowheads="1"/>
          </p:cNvSpPr>
          <p:nvPr>
            <p:ph idx="4294967295"/>
          </p:nvPr>
        </p:nvSpPr>
        <p:spPr>
          <a:xfrm>
            <a:off x="1020763" y="2570163"/>
            <a:ext cx="7397750" cy="3841750"/>
          </a:xfrm>
        </p:spPr>
        <p:txBody>
          <a:bodyPr/>
          <a:lstStyle/>
          <a:p>
            <a:pPr eaLnBrk="1" hangingPunct="1">
              <a:lnSpc>
                <a:spcPct val="95000"/>
              </a:lnSpc>
              <a:spcBef>
                <a:spcPct val="40000"/>
              </a:spcBef>
              <a:buClr>
                <a:srgbClr val="3F0066"/>
              </a:buClr>
              <a:buFont typeface="Wingdings" panose="05000000000000000000" pitchFamily="2" charset="2"/>
              <a:buNone/>
            </a:pPr>
            <a:r>
              <a:rPr lang="en-US" altLang="en-US" sz="2400" b="1">
                <a:latin typeface="Tahoma" panose="020B0604030504040204" pitchFamily="34" charset="0"/>
              </a:rPr>
              <a:t>Treatment for Lows: 15 g Carbohydrate</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4 oz. fruit juice </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15 g. glucose tablets (3-4 tablets) </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1 tube of glucose gel</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4-6 small hard candies </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1-2 tablespoons of honey </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6 oz. regular (not diet) soda (about half a can) </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3 tsp. table sugar</a:t>
            </a:r>
          </a:p>
          <a:p>
            <a:pPr marL="1203325" lvl="1" indent="-288925" eaLnBrk="1" hangingPunct="1">
              <a:spcBef>
                <a:spcPts val="400"/>
              </a:spcBef>
              <a:buClr>
                <a:schemeClr val="tx1"/>
              </a:buClr>
              <a:buSzPct val="80000"/>
              <a:buFontTx/>
              <a:buChar char="•"/>
            </a:pPr>
            <a:r>
              <a:rPr lang="en-US" altLang="en-US" sz="2000">
                <a:latin typeface="Tahoma" panose="020B0604030504040204" pitchFamily="34" charset="0"/>
              </a:rPr>
              <a:t>One-half tube of cake mate</a:t>
            </a:r>
          </a:p>
        </p:txBody>
      </p:sp>
      <p:sp>
        <p:nvSpPr>
          <p:cNvPr id="102404"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8B5B4D9-4D63-43EA-8D42-9EFBACC314E5}" type="slidenum">
              <a:rPr kumimoji="0" lang="en-US" altLang="en-US" sz="1200" b="1" i="0" u="none" strike="noStrike" kern="1200" cap="none" spc="0" normalizeH="0" baseline="0" noProof="0" smtClean="0">
                <a:ln>
                  <a:noFill/>
                </a:ln>
                <a:solidFill>
                  <a:srgbClr val="EFEFF7"/>
                </a:solidFill>
                <a:effectLst/>
                <a:uLnTx/>
                <a:uFillTx/>
                <a:latin typeface="Cooper Lt BT"/>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n-US" sz="1200" b="1" i="0" u="none" strike="noStrike" kern="1200" cap="none" spc="0" normalizeH="0" baseline="0" noProof="0">
              <a:ln>
                <a:noFill/>
              </a:ln>
              <a:solidFill>
                <a:srgbClr val="EFEFF7"/>
              </a:solidFill>
              <a:effectLst/>
              <a:uLnTx/>
              <a:uFillTx/>
              <a:latin typeface="Cooper Lt BT"/>
              <a:ea typeface="+mn-ea"/>
              <a:cs typeface="Arial" panose="020B0604020202020204" pitchFamily="34" charset="0"/>
            </a:endParaRPr>
          </a:p>
        </p:txBody>
      </p:sp>
    </p:spTree>
    <p:extLst>
      <p:ext uri="{BB962C8B-B14F-4D97-AF65-F5344CB8AC3E}">
        <p14:creationId xmlns:p14="http://schemas.microsoft.com/office/powerpoint/2010/main" val="16633630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sz="half" idx="4294967295"/>
          </p:nvPr>
        </p:nvSpPr>
        <p:spPr>
          <a:xfrm>
            <a:off x="4800600" y="977900"/>
            <a:ext cx="4343400" cy="4267200"/>
          </a:xfrm>
        </p:spPr>
        <p:txBody>
          <a:bodyPr/>
          <a:lstStyle/>
          <a:p>
            <a:pPr marL="3175" indent="9525" eaLnBrk="1" hangingPunct="1">
              <a:spcBef>
                <a:spcPct val="0"/>
              </a:spcBef>
              <a:buFontTx/>
              <a:buNone/>
              <a:tabLst>
                <a:tab pos="236538" algn="l"/>
              </a:tabLst>
            </a:pPr>
            <a:r>
              <a:rPr lang="en-US" altLang="en-US" b="1"/>
              <a:t>Response:</a:t>
            </a:r>
          </a:p>
          <a:p>
            <a:pPr marL="3175" indent="9525" eaLnBrk="1" hangingPunct="1">
              <a:spcBef>
                <a:spcPct val="0"/>
              </a:spcBef>
              <a:buFontTx/>
              <a:buNone/>
              <a:tabLst>
                <a:tab pos="236538" algn="l"/>
              </a:tabLst>
            </a:pPr>
            <a:endParaRPr lang="en-US" altLang="en-US" sz="800" b="1"/>
          </a:p>
          <a:p>
            <a:pPr marL="533400" lvl="1" indent="-304800" eaLnBrk="1" hangingPunct="1">
              <a:spcBef>
                <a:spcPct val="0"/>
              </a:spcBef>
              <a:buClr>
                <a:srgbClr val="CC0000"/>
              </a:buClr>
              <a:tabLst>
                <a:tab pos="236538" algn="l"/>
              </a:tabLst>
            </a:pPr>
            <a:r>
              <a:rPr lang="en-US" altLang="en-US" sz="2400"/>
              <a:t>Position student on side</a:t>
            </a:r>
          </a:p>
          <a:p>
            <a:pPr marL="533400" lvl="1" indent="-304800" eaLnBrk="1" hangingPunct="1">
              <a:spcBef>
                <a:spcPct val="0"/>
              </a:spcBef>
              <a:buClr>
                <a:srgbClr val="CC0000"/>
              </a:buClr>
              <a:tabLst>
                <a:tab pos="236538" algn="l"/>
              </a:tabLst>
            </a:pPr>
            <a:endParaRPr lang="en-US" altLang="en-US" sz="800"/>
          </a:p>
          <a:p>
            <a:pPr marL="533400" lvl="1" indent="-304800" eaLnBrk="1" hangingPunct="1">
              <a:spcBef>
                <a:spcPct val="0"/>
              </a:spcBef>
              <a:buClr>
                <a:srgbClr val="CC0000"/>
              </a:buClr>
              <a:tabLst>
                <a:tab pos="236538" algn="l"/>
              </a:tabLst>
            </a:pPr>
            <a:r>
              <a:rPr lang="en-US" altLang="en-US" sz="2400"/>
              <a:t>Contact school nurse or trained diabetes staff</a:t>
            </a:r>
          </a:p>
          <a:p>
            <a:pPr marL="533400" lvl="1" indent="-304800" eaLnBrk="1" hangingPunct="1">
              <a:spcBef>
                <a:spcPct val="0"/>
              </a:spcBef>
              <a:buClr>
                <a:srgbClr val="CC0000"/>
              </a:buClr>
              <a:tabLst>
                <a:tab pos="236538" algn="l"/>
              </a:tabLst>
            </a:pPr>
            <a:endParaRPr lang="en-US" altLang="en-US" sz="800"/>
          </a:p>
          <a:p>
            <a:pPr marL="533400" lvl="1" indent="-304800" eaLnBrk="1" hangingPunct="1">
              <a:spcBef>
                <a:spcPct val="0"/>
              </a:spcBef>
              <a:buClr>
                <a:srgbClr val="CC0000"/>
              </a:buClr>
              <a:tabLst>
                <a:tab pos="236538" algn="l"/>
              </a:tabLst>
            </a:pPr>
            <a:r>
              <a:rPr lang="en-US" altLang="en-US" sz="2400"/>
              <a:t>Administer prescribed glucagon</a:t>
            </a:r>
          </a:p>
          <a:p>
            <a:pPr marL="533400" lvl="1" indent="-304800" eaLnBrk="1" hangingPunct="1">
              <a:spcBef>
                <a:spcPct val="0"/>
              </a:spcBef>
              <a:buClr>
                <a:srgbClr val="CC0000"/>
              </a:buClr>
              <a:tabLst>
                <a:tab pos="236538" algn="l"/>
              </a:tabLst>
            </a:pPr>
            <a:endParaRPr lang="en-US" altLang="en-US" sz="800"/>
          </a:p>
          <a:p>
            <a:pPr marL="533400" lvl="1" indent="-304800" eaLnBrk="1" hangingPunct="1">
              <a:spcBef>
                <a:spcPct val="0"/>
              </a:spcBef>
              <a:buClr>
                <a:srgbClr val="CC0000"/>
              </a:buClr>
              <a:tabLst>
                <a:tab pos="236538" algn="l"/>
              </a:tabLst>
            </a:pPr>
            <a:r>
              <a:rPr lang="en-US" altLang="en-US" sz="2400"/>
              <a:t>Call 911</a:t>
            </a:r>
          </a:p>
          <a:p>
            <a:pPr marL="533400" lvl="1" indent="-304800" eaLnBrk="1" hangingPunct="1">
              <a:spcBef>
                <a:spcPct val="0"/>
              </a:spcBef>
              <a:buClr>
                <a:srgbClr val="CC0000"/>
              </a:buClr>
              <a:tabLst>
                <a:tab pos="236538" algn="l"/>
              </a:tabLst>
            </a:pPr>
            <a:endParaRPr lang="en-US" altLang="en-US" sz="800"/>
          </a:p>
          <a:p>
            <a:pPr marL="533400" lvl="1" indent="-304800" eaLnBrk="1" hangingPunct="1">
              <a:spcBef>
                <a:spcPct val="0"/>
              </a:spcBef>
              <a:buClr>
                <a:srgbClr val="CC0000"/>
              </a:buClr>
              <a:tabLst>
                <a:tab pos="236538" algn="l"/>
              </a:tabLst>
            </a:pPr>
            <a:r>
              <a:rPr lang="en-US" altLang="en-US" sz="2400"/>
              <a:t>Call student’s parents</a:t>
            </a:r>
            <a:endParaRPr lang="en-US" altLang="en-US" sz="1000" b="1">
              <a:solidFill>
                <a:srgbClr val="CC0000"/>
              </a:solidFill>
            </a:endParaRPr>
          </a:p>
        </p:txBody>
      </p:sp>
      <p:sp>
        <p:nvSpPr>
          <p:cNvPr id="104451" name="Text Box 4"/>
          <p:cNvSpPr txBox="1">
            <a:spLocks noChangeArrowheads="1"/>
          </p:cNvSpPr>
          <p:nvPr/>
        </p:nvSpPr>
        <p:spPr bwMode="auto">
          <a:xfrm>
            <a:off x="0" y="4705350"/>
            <a:ext cx="9144000" cy="1695450"/>
          </a:xfrm>
          <a:prstGeom prst="rect">
            <a:avLst/>
          </a:prstGeom>
          <a:solidFill>
            <a:schemeClr val="accent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rPr>
              <a:t>GLUCAGON IS A HORMONE THAT RAISES BLOOD GLUCOSE LEVELS.</a:t>
            </a: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rPr>
              <a:t>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rPr>
              <a:t>It is only administered when hypoglycemic symptoms are SEVERE.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rPr>
              <a:t>Glucagon may cause nausea or vomiting, but...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rPr>
              <a:t>GLUCAGON IS A LIFE-SAVING TREATMENT THAT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000" b="1" i="0" u="sng"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rPr>
              <a:t>CANNOT HARM</a:t>
            </a: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rPr>
              <a:t> A STUDENT!</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800" b="1"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p:txBody>
      </p:sp>
      <p:sp>
        <p:nvSpPr>
          <p:cNvPr id="104452" name="Rectangle 8"/>
          <p:cNvSpPr>
            <a:spLocks noChangeArrowheads="1"/>
          </p:cNvSpPr>
          <p:nvPr/>
        </p:nvSpPr>
        <p:spPr bwMode="auto">
          <a:xfrm>
            <a:off x="152400" y="10033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9525">
              <a:spcBef>
                <a:spcPct val="20000"/>
              </a:spcBef>
              <a:buChar char="•"/>
              <a:tabLst>
                <a:tab pos="236538" algn="l"/>
              </a:tabLst>
              <a:defRPr sz="3200">
                <a:solidFill>
                  <a:schemeClr val="tx1"/>
                </a:solidFill>
                <a:latin typeface="Arial" panose="020B0604020202020204" pitchFamily="34" charset="0"/>
              </a:defRPr>
            </a:lvl1pPr>
            <a:lvl2pPr marL="533400" indent="-304800">
              <a:spcBef>
                <a:spcPct val="20000"/>
              </a:spcBef>
              <a:buChar char="–"/>
              <a:tabLst>
                <a:tab pos="236538" algn="l"/>
              </a:tabLst>
              <a:defRPr sz="2800">
                <a:solidFill>
                  <a:schemeClr val="tx1"/>
                </a:solidFill>
                <a:latin typeface="Arial" panose="020B0604020202020204" pitchFamily="34" charset="0"/>
              </a:defRPr>
            </a:lvl2pPr>
            <a:lvl3pPr marL="1143000" indent="-228600">
              <a:spcBef>
                <a:spcPct val="20000"/>
              </a:spcBef>
              <a:buChar char="•"/>
              <a:tabLst>
                <a:tab pos="236538" algn="l"/>
              </a:tabLst>
              <a:defRPr sz="2400">
                <a:solidFill>
                  <a:schemeClr val="tx1"/>
                </a:solidFill>
                <a:latin typeface="Arial" panose="020B0604020202020204" pitchFamily="34" charset="0"/>
              </a:defRPr>
            </a:lvl3pPr>
            <a:lvl4pPr marL="1600200" indent="-228600">
              <a:spcBef>
                <a:spcPct val="20000"/>
              </a:spcBef>
              <a:buChar char="–"/>
              <a:tabLst>
                <a:tab pos="236538" algn="l"/>
              </a:tabLst>
              <a:defRPr sz="2000">
                <a:solidFill>
                  <a:schemeClr val="tx1"/>
                </a:solidFill>
                <a:latin typeface="Arial" panose="020B0604020202020204" pitchFamily="34" charset="0"/>
              </a:defRPr>
            </a:lvl4pPr>
            <a:lvl5pPr marL="2057400" indent="-228600">
              <a:spcBef>
                <a:spcPct val="20000"/>
              </a:spcBef>
              <a:buChar char="»"/>
              <a:tabLst>
                <a:tab pos="2365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365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365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365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36538" algn="l"/>
              </a:tabLst>
              <a:defRPr sz="2000">
                <a:solidFill>
                  <a:schemeClr val="tx1"/>
                </a:solidFill>
                <a:latin typeface="Arial" panose="020B0604020202020204" pitchFamily="34" charset="0"/>
              </a:defRPr>
            </a:lvl9pPr>
          </a:lstStyle>
          <a:p>
            <a:pPr marL="3175" marR="0" lvl="0" indent="9525" algn="l" defTabSz="914400" rtl="0" eaLnBrk="1" fontAlgn="base" latinLnBrk="0" hangingPunct="1">
              <a:lnSpc>
                <a:spcPct val="100000"/>
              </a:lnSpc>
              <a:spcBef>
                <a:spcPct val="0"/>
              </a:spcBef>
              <a:spcAft>
                <a:spcPct val="0"/>
              </a:spcAft>
              <a:buClrTx/>
              <a:buSzTx/>
              <a:buFontTx/>
              <a:buNone/>
              <a:tabLst>
                <a:tab pos="236538" algn="l"/>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Symptoms of severe hypoglycemia:</a:t>
            </a:r>
          </a:p>
          <a:p>
            <a:pPr marL="3175" marR="0" lvl="0" indent="9525" algn="l" defTabSz="914400" rtl="0" eaLnBrk="1" fontAlgn="base" latinLnBrk="0" hangingPunct="1">
              <a:lnSpc>
                <a:spcPct val="100000"/>
              </a:lnSpc>
              <a:spcBef>
                <a:spcPct val="0"/>
              </a:spcBef>
              <a:spcAft>
                <a:spcPct val="0"/>
              </a:spcAft>
              <a:buClrTx/>
              <a:buSzTx/>
              <a:buFontTx/>
              <a:buNone/>
              <a:tabLst>
                <a:tab pos="236538" algn="l"/>
              </a:tabLst>
              <a:defRPr/>
            </a:pPr>
            <a:endPar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33400" marR="0" lvl="1" indent="-304800" algn="l" defTabSz="914400" rtl="0" eaLnBrk="1" fontAlgn="base" latinLnBrk="0" hangingPunct="1">
              <a:lnSpc>
                <a:spcPct val="100000"/>
              </a:lnSpc>
              <a:spcBef>
                <a:spcPct val="20000"/>
              </a:spcBef>
              <a:spcAft>
                <a:spcPct val="0"/>
              </a:spcAft>
              <a:buClr>
                <a:srgbClr val="CC0000"/>
              </a:buClr>
              <a:buSzTx/>
              <a:buFontTx/>
              <a:buChar char="–"/>
              <a:tabLst>
                <a:tab pos="236538" algn="l"/>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Inability to swallow</a:t>
            </a:r>
          </a:p>
          <a:p>
            <a:pPr marL="533400" marR="0" lvl="1" indent="-304800" algn="l" defTabSz="914400" rtl="0" eaLnBrk="1" fontAlgn="base" latinLnBrk="0" hangingPunct="1">
              <a:lnSpc>
                <a:spcPct val="100000"/>
              </a:lnSpc>
              <a:spcBef>
                <a:spcPct val="20000"/>
              </a:spcBef>
              <a:spcAft>
                <a:spcPct val="0"/>
              </a:spcAft>
              <a:buClr>
                <a:srgbClr val="CC0000"/>
              </a:buClr>
              <a:buSzTx/>
              <a:buFontTx/>
              <a:buChar char="–"/>
              <a:tabLst>
                <a:tab pos="236538" algn="l"/>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Seizure or convulsion</a:t>
            </a:r>
          </a:p>
          <a:p>
            <a:pPr marL="533400" marR="0" lvl="1" indent="-304800" algn="l" defTabSz="914400" rtl="0" eaLnBrk="1" fontAlgn="base" latinLnBrk="0" hangingPunct="1">
              <a:lnSpc>
                <a:spcPct val="100000"/>
              </a:lnSpc>
              <a:spcBef>
                <a:spcPct val="20000"/>
              </a:spcBef>
              <a:spcAft>
                <a:spcPct val="0"/>
              </a:spcAft>
              <a:buClr>
                <a:srgbClr val="CC0000"/>
              </a:buClr>
              <a:buSzTx/>
              <a:buFontTx/>
              <a:buChar char="–"/>
              <a:tabLst>
                <a:tab pos="236538" algn="l"/>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Unconsciousness</a:t>
            </a:r>
          </a:p>
          <a:p>
            <a:pPr marL="3175" marR="0" lvl="0" indent="9525" algn="l" defTabSz="914400" rtl="0" eaLnBrk="1" fontAlgn="base" latinLnBrk="0" hangingPunct="1">
              <a:lnSpc>
                <a:spcPct val="100000"/>
              </a:lnSpc>
              <a:spcBef>
                <a:spcPct val="20000"/>
              </a:spcBef>
              <a:spcAft>
                <a:spcPct val="0"/>
              </a:spcAft>
              <a:buClrTx/>
              <a:buSzTx/>
              <a:buFontTx/>
              <a:buNone/>
              <a:tabLst>
                <a:tab pos="236538" algn="l"/>
              </a:tabLst>
              <a:defRPr/>
            </a:pPr>
            <a:endParaRPr kumimoji="0" lang="en-US" altLang="en-US" sz="12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endParaRPr>
          </a:p>
          <a:p>
            <a:pPr marL="3175" marR="0" lvl="0" indent="9525" algn="l" defTabSz="914400" rtl="0" eaLnBrk="1" fontAlgn="base" latinLnBrk="0" hangingPunct="1">
              <a:lnSpc>
                <a:spcPct val="100000"/>
              </a:lnSpc>
              <a:spcBef>
                <a:spcPct val="20000"/>
              </a:spcBef>
              <a:spcAft>
                <a:spcPct val="0"/>
              </a:spcAft>
              <a:buClrTx/>
              <a:buSzTx/>
              <a:buFontTx/>
              <a:buNone/>
              <a:tabLst>
                <a:tab pos="236538" algn="l"/>
              </a:tabLst>
              <a:defRPr/>
            </a:pPr>
            <a:r>
              <a:rPr kumimoji="0" lang="en-US" altLang="en-US" sz="24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This is the </a:t>
            </a:r>
            <a:r>
              <a:rPr kumimoji="0" lang="en-US" altLang="en-US" sz="2400" b="1" i="0" u="sng"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most immediate</a:t>
            </a:r>
            <a:r>
              <a:rPr kumimoji="0" lang="en-US" altLang="en-US" sz="24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 danger with diabetes.</a:t>
            </a:r>
            <a:endParaRPr kumimoji="0" lang="en-US"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4453" name="Line 9"/>
          <p:cNvSpPr>
            <a:spLocks noChangeShapeType="1"/>
          </p:cNvSpPr>
          <p:nvPr/>
        </p:nvSpPr>
        <p:spPr bwMode="auto">
          <a:xfrm>
            <a:off x="4648200" y="1066800"/>
            <a:ext cx="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52431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
          <p:cNvSpPr>
            <a:spLocks noChangeArrowheads="1"/>
          </p:cNvSpPr>
          <p:nvPr/>
        </p:nvSpPr>
        <p:spPr bwMode="auto">
          <a:xfrm>
            <a:off x="2697163" y="4381500"/>
            <a:ext cx="627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HYPERGLYCEMIA</a:t>
            </a:r>
          </a:p>
        </p:txBody>
      </p:sp>
    </p:spTree>
    <p:extLst>
      <p:ext uri="{BB962C8B-B14F-4D97-AF65-F5344CB8AC3E}">
        <p14:creationId xmlns:p14="http://schemas.microsoft.com/office/powerpoint/2010/main" val="42356501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h1NXYx2k9g?list=EC3DE9DDE8EB2A2E56"/>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98500" y="1420813"/>
            <a:ext cx="807402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725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69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9698"/>
                                        </p:tgtEl>
                                      </p:cBhvr>
                                    </p:cmd>
                                  </p:childTnLst>
                                </p:cTn>
                              </p:par>
                            </p:childTnLst>
                          </p:cTn>
                        </p:par>
                      </p:childTnLst>
                    </p:cTn>
                  </p:par>
                </p:childTnLst>
              </p:cTn>
              <p:nextCondLst>
                <p:cond evt="onClick" delay="0">
                  <p:tgtEl>
                    <p:spTgt spid="29698"/>
                  </p:tgtEl>
                </p:cond>
              </p:nextCondLst>
            </p:seq>
            <p:video>
              <p:cMediaNode vol="80000">
                <p:cTn id="7" fill="hold" display="0">
                  <p:stCondLst>
                    <p:cond delay="indefinite"/>
                  </p:stCondLst>
                </p:cTn>
                <p:tgtEl>
                  <p:spTgt spid="2969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142875" y="1131888"/>
            <a:ext cx="8826500" cy="1222375"/>
          </a:xfrm>
          <a:solidFill>
            <a:schemeClr val="bg1"/>
          </a:solidFill>
        </p:spPr>
        <p:txBody>
          <a:bodyPr anchor="t"/>
          <a:lstStyle/>
          <a:p>
            <a:pPr eaLnBrk="1" hangingPunct="1">
              <a:lnSpc>
                <a:spcPct val="90000"/>
              </a:lnSpc>
            </a:pPr>
            <a:r>
              <a:rPr lang="en-US" altLang="en-US"/>
              <a:t>HYPERglycemia = HIGH Glucose (Sugar)</a:t>
            </a:r>
            <a:endParaRPr lang="en-US" altLang="en-US" sz="3200">
              <a:solidFill>
                <a:srgbClr val="00723E"/>
              </a:solidFill>
            </a:endParaRPr>
          </a:p>
        </p:txBody>
      </p:sp>
      <p:sp>
        <p:nvSpPr>
          <p:cNvPr id="108547" name="Rectangle 4"/>
          <p:cNvSpPr>
            <a:spLocks noGrp="1" noChangeArrowheads="1"/>
          </p:cNvSpPr>
          <p:nvPr>
            <p:ph idx="4294967295"/>
          </p:nvPr>
        </p:nvSpPr>
        <p:spPr>
          <a:xfrm>
            <a:off x="561975" y="2239963"/>
            <a:ext cx="8567738" cy="3886200"/>
          </a:xfrm>
        </p:spPr>
        <p:txBody>
          <a:bodyPr/>
          <a:lstStyle/>
          <a:p>
            <a:pPr marL="0" indent="0" eaLnBrk="1" hangingPunct="1">
              <a:spcBef>
                <a:spcPct val="0"/>
              </a:spcBef>
              <a:buClr>
                <a:srgbClr val="3F0066"/>
              </a:buClr>
              <a:buFont typeface="Wingdings" panose="05000000000000000000" pitchFamily="2" charset="2"/>
              <a:buNone/>
            </a:pPr>
            <a:r>
              <a:rPr lang="en-US" altLang="en-US" sz="2400" b="1">
                <a:latin typeface="Tahoma" panose="020B0604030504040204" pitchFamily="34" charset="0"/>
                <a:cs typeface="Arial" panose="020B0604020202020204" pitchFamily="34" charset="0"/>
              </a:rPr>
              <a:t>Onset:</a:t>
            </a:r>
            <a:r>
              <a:rPr lang="en-US" altLang="en-US" sz="2000" b="1">
                <a:cs typeface="Arial" panose="020B0604020202020204" pitchFamily="34" charset="0"/>
              </a:rPr>
              <a:t>  </a:t>
            </a:r>
          </a:p>
          <a:p>
            <a:pPr marL="566738" lvl="1" indent="-280988" eaLnBrk="1" hangingPunct="1">
              <a:spcBef>
                <a:spcPct val="0"/>
              </a:spcBef>
              <a:buClr>
                <a:schemeClr val="tx1"/>
              </a:buClr>
              <a:buSzPct val="80000"/>
              <a:buFontTx/>
              <a:buChar char="•"/>
            </a:pPr>
            <a:r>
              <a:rPr lang="en-US" altLang="en-US" sz="2000">
                <a:latin typeface="Tahoma" panose="020B0604030504040204" pitchFamily="34" charset="0"/>
              </a:rPr>
              <a:t>Usually slow to develop to severe levels</a:t>
            </a:r>
          </a:p>
          <a:p>
            <a:pPr marL="566738" lvl="1" indent="-280988" eaLnBrk="1" hangingPunct="1">
              <a:spcBef>
                <a:spcPct val="0"/>
              </a:spcBef>
              <a:buClr>
                <a:schemeClr val="tx1"/>
              </a:buClr>
              <a:buSzPct val="80000"/>
              <a:buFontTx/>
              <a:buChar char="•"/>
            </a:pPr>
            <a:r>
              <a:rPr lang="en-US" altLang="en-US" sz="2000">
                <a:latin typeface="Tahoma" panose="020B0604030504040204" pitchFamily="34" charset="0"/>
              </a:rPr>
              <a:t>More rapid with pump failure/malfunction, illness, infection </a:t>
            </a:r>
          </a:p>
          <a:p>
            <a:pPr marL="566738" lvl="1" indent="-280988" eaLnBrk="1" hangingPunct="1">
              <a:spcBef>
                <a:spcPct val="0"/>
              </a:spcBef>
              <a:buClr>
                <a:schemeClr val="tx1"/>
              </a:buClr>
              <a:buSzPct val="80000"/>
              <a:buFontTx/>
              <a:buChar char="•"/>
            </a:pPr>
            <a:r>
              <a:rPr lang="en-US" altLang="en-US" sz="2000">
                <a:latin typeface="Tahoma" panose="020B0604030504040204" pitchFamily="34" charset="0"/>
              </a:rPr>
              <a:t>Can mimic flu-like symptoms</a:t>
            </a:r>
          </a:p>
          <a:p>
            <a:pPr marL="566738" lvl="1" indent="-280988" eaLnBrk="1" hangingPunct="1">
              <a:spcBef>
                <a:spcPct val="0"/>
              </a:spcBef>
              <a:buClr>
                <a:schemeClr val="tx1"/>
              </a:buClr>
              <a:buSzPct val="80000"/>
              <a:buFontTx/>
              <a:buChar char="•"/>
            </a:pPr>
            <a:r>
              <a:rPr lang="en-US" altLang="en-US" sz="2000">
                <a:latin typeface="Tahoma" panose="020B0604030504040204" pitchFamily="34" charset="0"/>
              </a:rPr>
              <a:t>Greatest danger:  may lead to diabetic ketoacidosis (DKA) if not treated</a:t>
            </a:r>
          </a:p>
          <a:p>
            <a:pPr marL="0" indent="0" eaLnBrk="1" hangingPunct="1">
              <a:spcBef>
                <a:spcPts val="1200"/>
              </a:spcBef>
              <a:buClr>
                <a:srgbClr val="3F0066"/>
              </a:buClr>
              <a:buFont typeface="Wingdings" panose="05000000000000000000" pitchFamily="2" charset="2"/>
              <a:buNone/>
            </a:pPr>
            <a:r>
              <a:rPr lang="en-US" altLang="en-US" sz="2400" b="1">
                <a:latin typeface="Tahoma" panose="020B0604030504040204" pitchFamily="34" charset="0"/>
                <a:cs typeface="Arial" panose="020B0604020202020204" pitchFamily="34" charset="0"/>
              </a:rPr>
              <a:t>DMMP will specify signs and action steps at each level of severity:</a:t>
            </a:r>
          </a:p>
          <a:p>
            <a:pPr marL="1147763" lvl="3" indent="-282575" eaLnBrk="1" hangingPunct="1">
              <a:spcBef>
                <a:spcPct val="0"/>
              </a:spcBef>
              <a:buClr>
                <a:schemeClr val="tx1"/>
              </a:buClr>
              <a:buSzPct val="80000"/>
              <a:buFont typeface="Tahoma" panose="020B0604030504040204" pitchFamily="34" charset="0"/>
              <a:buChar char="•"/>
            </a:pPr>
            <a:r>
              <a:rPr lang="en-US" altLang="en-US">
                <a:latin typeface="Tahoma" panose="020B0604030504040204" pitchFamily="34" charset="0"/>
              </a:rPr>
              <a:t>Mild</a:t>
            </a:r>
          </a:p>
          <a:p>
            <a:pPr marL="1147763" lvl="3" indent="-282575" eaLnBrk="1" hangingPunct="1">
              <a:spcBef>
                <a:spcPct val="0"/>
              </a:spcBef>
              <a:buClr>
                <a:schemeClr val="tx1"/>
              </a:buClr>
              <a:buSzPct val="80000"/>
              <a:buFont typeface="Tahoma" panose="020B0604030504040204" pitchFamily="34" charset="0"/>
              <a:buChar char="•"/>
            </a:pPr>
            <a:r>
              <a:rPr lang="en-US" altLang="en-US">
                <a:latin typeface="Tahoma" panose="020B0604030504040204" pitchFamily="34" charset="0"/>
              </a:rPr>
              <a:t>Moderate </a:t>
            </a:r>
          </a:p>
          <a:p>
            <a:pPr marL="1147763" lvl="3" indent="-282575" eaLnBrk="1" hangingPunct="1">
              <a:spcBef>
                <a:spcPct val="0"/>
              </a:spcBef>
              <a:buClr>
                <a:schemeClr val="tx1"/>
              </a:buClr>
              <a:buSzPct val="80000"/>
              <a:buFont typeface="Tahoma" panose="020B0604030504040204" pitchFamily="34" charset="0"/>
              <a:buChar char="•"/>
            </a:pPr>
            <a:r>
              <a:rPr lang="en-US" altLang="en-US">
                <a:latin typeface="Tahoma" panose="020B0604030504040204" pitchFamily="34" charset="0"/>
              </a:rPr>
              <a:t>Severe</a:t>
            </a:r>
          </a:p>
        </p:txBody>
      </p:sp>
      <p:sp>
        <p:nvSpPr>
          <p:cNvPr id="108548" name="Slide Number Placeholder 4"/>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5719BC1-AC41-4C06-A457-3CE20A8DFFB1}" type="slidenum">
              <a:rPr kumimoji="0" lang="en-US" altLang="en-US" sz="1200" b="1" i="0" u="none" strike="noStrike" kern="1200" cap="none" spc="0" normalizeH="0" baseline="0" noProof="0" smtClean="0">
                <a:ln>
                  <a:noFill/>
                </a:ln>
                <a:solidFill>
                  <a:srgbClr val="EFEFF7"/>
                </a:solidFill>
                <a:effectLst/>
                <a:uLnTx/>
                <a:uFillTx/>
                <a:latin typeface="Cooper Lt BT"/>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a:ln>
                <a:noFill/>
              </a:ln>
              <a:solidFill>
                <a:srgbClr val="EFEFF7"/>
              </a:solidFill>
              <a:effectLst/>
              <a:uLnTx/>
              <a:uFillTx/>
              <a:latin typeface="Cooper Lt BT"/>
              <a:ea typeface="+mn-ea"/>
              <a:cs typeface="Arial" panose="020B0604020202020204" pitchFamily="34" charset="0"/>
            </a:endParaRPr>
          </a:p>
        </p:txBody>
      </p:sp>
    </p:spTree>
    <p:extLst>
      <p:ext uri="{BB962C8B-B14F-4D97-AF65-F5344CB8AC3E}">
        <p14:creationId xmlns:p14="http://schemas.microsoft.com/office/powerpoint/2010/main" val="2836017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84" name="AutoShape 56"/>
          <p:cNvSpPr>
            <a:spLocks noChangeArrowheads="1"/>
          </p:cNvSpPr>
          <p:nvPr/>
        </p:nvSpPr>
        <p:spPr bwMode="ltGray">
          <a:xfrm>
            <a:off x="0" y="1857375"/>
            <a:ext cx="9144000" cy="4751388"/>
          </a:xfrm>
          <a:prstGeom prst="upArrow">
            <a:avLst>
              <a:gd name="adj1" fmla="val 50000"/>
              <a:gd name="adj2" fmla="val 25000"/>
            </a:avLst>
          </a:prstGeom>
          <a:gradFill>
            <a:gsLst>
              <a:gs pos="12000">
                <a:schemeClr val="hlink"/>
              </a:gs>
              <a:gs pos="100000">
                <a:schemeClr val="hlink">
                  <a:gamma/>
                  <a:tint val="42745"/>
                  <a:invGamma/>
                </a:schemeClr>
              </a:gs>
            </a:gsLst>
            <a:lin ang="5400000" scaled="1"/>
          </a:gradFill>
          <a:ln w="12700">
            <a:solidFill>
              <a:schemeClr val="hlink"/>
            </a:solidFill>
            <a:miter lim="800000"/>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Cooper Lt BT" pitchFamily="18" charset="0"/>
              <a:ea typeface="+mn-ea"/>
              <a:cs typeface="Arial" charset="0"/>
            </a:endParaRPr>
          </a:p>
        </p:txBody>
      </p:sp>
      <p:graphicFrame>
        <p:nvGraphicFramePr>
          <p:cNvPr id="13351" name="Group 39"/>
          <p:cNvGraphicFramePr>
            <a:graphicFrameLocks noGrp="1"/>
          </p:cNvGraphicFramePr>
          <p:nvPr/>
        </p:nvGraphicFramePr>
        <p:xfrm>
          <a:off x="2308225" y="2027238"/>
          <a:ext cx="4810125" cy="5126034"/>
        </p:xfrm>
        <a:graphic>
          <a:graphicData uri="http://schemas.openxmlformats.org/drawingml/2006/table">
            <a:tbl>
              <a:tblPr/>
              <a:tblGrid>
                <a:gridCol w="2505075">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tblGrid>
              <a:tr h="379417">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Severe Symptoms      </a:t>
                      </a:r>
                    </a:p>
                  </a:txBody>
                  <a:tcPr marT="45721" marB="45721" anchor="ctr"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79417">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dirty="0">
                          <a:ln>
                            <a:noFill/>
                          </a:ln>
                          <a:solidFill>
                            <a:schemeClr val="tx1"/>
                          </a:solidFill>
                          <a:effectLst/>
                          <a:latin typeface="Arial" charset="0"/>
                        </a:rPr>
                        <a:t>Labored breathing</a:t>
                      </a: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 Confusion</a:t>
                      </a: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9417">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Profound weakness</a:t>
                      </a: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1"/>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 Unconscious</a:t>
                      </a: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941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Moderate Symptoms</a:t>
                      </a:r>
                      <a:endParaRPr kumimoji="0" lang="en-US" sz="1600" b="1" i="0" u="none" strike="noStrike" cap="none" normalizeH="0" baseline="0" dirty="0">
                        <a:ln>
                          <a:noFill/>
                        </a:ln>
                        <a:solidFill>
                          <a:srgbClr val="FF0000"/>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379417">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Dry mouth</a:t>
                      </a:r>
                      <a:endParaRPr kumimoji="0" lang="en-US" sz="1600" b="0" i="0" u="none" strike="noStrike" cap="none" normalizeH="0" baseline="0">
                        <a:ln>
                          <a:noFill/>
                        </a:ln>
                        <a:solidFill>
                          <a:srgbClr val="FF0000"/>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Vomiting</a:t>
                      </a:r>
                      <a:endParaRPr kumimoji="0" lang="en-US" sz="1600" b="0" i="0" u="none" strike="noStrike" cap="none" normalizeH="0" baseline="0">
                        <a:ln>
                          <a:noFill/>
                        </a:ln>
                        <a:solidFill>
                          <a:srgbClr val="FF0000"/>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9417">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Stomach cramps	</a:t>
                      </a:r>
                      <a:endParaRPr kumimoji="0" lang="en-US" sz="1600" b="0" i="0" u="none" strike="noStrike" cap="none" normalizeH="0" baseline="0">
                        <a:ln>
                          <a:noFill/>
                        </a:ln>
                        <a:solidFill>
                          <a:srgbClr val="00723E"/>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723E"/>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Nausea</a:t>
                      </a: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9417">
                <a:tc gridSpan="2">
                  <a:txBody>
                    <a:bodyPr/>
                    <a:lstStyle/>
                    <a:p>
                      <a:pPr marL="109538" marR="0" lvl="0" indent="-109538" algn="ctr"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Mild Symptoms</a:t>
                      </a:r>
                      <a:endParaRPr kumimoji="0" lang="en-US" sz="1600" b="1" i="0" u="none" strike="noStrike" cap="none" normalizeH="0" baseline="0">
                        <a:ln>
                          <a:noFill/>
                        </a:ln>
                        <a:solidFill>
                          <a:srgbClr val="001932"/>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r h="379417">
                <a:tc>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Lack of concentration </a:t>
                      </a:r>
                      <a:endParaRPr kumimoji="0" lang="en-US" sz="1600" b="0" i="0" u="none" strike="noStrike" cap="none" normalizeH="0" baseline="0">
                        <a:ln>
                          <a:noFill/>
                        </a:ln>
                        <a:solidFill>
                          <a:srgbClr val="001932"/>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Thirst</a:t>
                      </a: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417">
                <a:tc>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Frequent urination</a:t>
                      </a:r>
                      <a:endParaRPr kumimoji="0" lang="en-US" sz="1600" b="0" i="0" u="none" strike="noStrike" cap="none" normalizeH="0" baseline="0">
                        <a:ln>
                          <a:noFill/>
                        </a:ln>
                        <a:solidFill>
                          <a:srgbClr val="001932"/>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Flushing of skin</a:t>
                      </a:r>
                      <a:endParaRPr kumimoji="0" lang="en-US" sz="1600" b="0" i="0" u="none" strike="noStrike" cap="none" normalizeH="0" baseline="0">
                        <a:ln>
                          <a:noFill/>
                        </a:ln>
                        <a:solidFill>
                          <a:srgbClr val="001932"/>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79417">
                <a:tc>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Sweet, fruity breath</a:t>
                      </a:r>
                      <a:endParaRPr kumimoji="0" lang="en-US" sz="1600" b="0" i="0" u="none" strike="noStrike" cap="none" normalizeH="0" baseline="0">
                        <a:ln>
                          <a:noFill/>
                        </a:ln>
                        <a:solidFill>
                          <a:srgbClr val="001932"/>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Blurred vision</a:t>
                      </a: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79417">
                <a:tc>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Weight loss</a:t>
                      </a:r>
                      <a:endParaRPr kumimoji="0" lang="en-US" sz="1600" b="0" i="0" u="none" strike="noStrike" cap="none" normalizeH="0" baseline="0">
                        <a:ln>
                          <a:noFill/>
                        </a:ln>
                        <a:solidFill>
                          <a:srgbClr val="001932"/>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Increased hunger</a:t>
                      </a: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79417">
                <a:tc>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None/>
                        <a:tabLst/>
                      </a:pPr>
                      <a:r>
                        <a:rPr kumimoji="0" lang="en-US" sz="1600" b="0" i="0" u="none" strike="noStrike" cap="none" normalizeH="0" baseline="0">
                          <a:ln>
                            <a:noFill/>
                          </a:ln>
                          <a:solidFill>
                            <a:schemeClr val="tx1"/>
                          </a:solidFill>
                          <a:effectLst/>
                          <a:latin typeface="Arial" charset="0"/>
                        </a:rPr>
                        <a:t>Stomach pains</a:t>
                      </a:r>
                      <a:endParaRPr kumimoji="0" lang="en-US" sz="1600" b="0" i="0" u="none" strike="noStrike" cap="none" normalizeH="0" baseline="0">
                        <a:ln>
                          <a:noFill/>
                        </a:ln>
                        <a:solidFill>
                          <a:srgbClr val="001932"/>
                        </a:solidFill>
                        <a:effectLst/>
                        <a:latin typeface="Arial" charset="0"/>
                      </a:endParaRPr>
                    </a:p>
                  </a:txBody>
                  <a:tcPr marT="45721" marB="4572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Fatigue/sleepiness</a:t>
                      </a:r>
                    </a:p>
                  </a:txBody>
                  <a:tcPr marT="45721" marB="4572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86515">
                <a:tc gridSpan="2">
                  <a:txBody>
                    <a:bodyPr/>
                    <a:lstStyle/>
                    <a:p>
                      <a:pPr marL="109538" marR="0" lvl="0" indent="-109538" algn="l" defTabSz="914400" rtl="0" eaLnBrk="1" fontAlgn="base" latinLnBrk="0" hangingPunct="1">
                        <a:lnSpc>
                          <a:spcPct val="80000"/>
                        </a:lnSpc>
                        <a:spcBef>
                          <a:spcPct val="0"/>
                        </a:spcBef>
                        <a:spcAft>
                          <a:spcPct val="0"/>
                        </a:spcAft>
                        <a:buClr>
                          <a:schemeClr val="tx2"/>
                        </a:buClr>
                        <a:buSzTx/>
                        <a:buFont typeface="Wingdings" pitchFamily="2" charset="2"/>
                        <a:buChar char="§"/>
                        <a:tabLst/>
                      </a:pPr>
                      <a:endParaRPr kumimoji="0" lang="en-US" sz="1600" b="0" i="0" u="none" strike="noStrike" cap="none" normalizeH="0" baseline="0">
                        <a:ln>
                          <a:noFill/>
                        </a:ln>
                        <a:solidFill>
                          <a:srgbClr val="001932"/>
                        </a:solidFill>
                        <a:effectLst/>
                        <a:latin typeface="Cooper Lt BT"/>
                      </a:endParaRPr>
                    </a:p>
                  </a:txBody>
                  <a:tcPr marT="45721" marB="45721"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2"/>
                  </a:ext>
                </a:extLst>
              </a:tr>
              <a:tr h="286515">
                <a:tc gridSpan="2">
                  <a:txBody>
                    <a:bodyPr/>
                    <a:lstStyle/>
                    <a:p>
                      <a:pPr marL="0" marR="0" lvl="0" indent="0" algn="l" defTabSz="914400" rtl="0" eaLnBrk="1" fontAlgn="base" latinLnBrk="0" hangingPunct="1">
                        <a:lnSpc>
                          <a:spcPct val="80000"/>
                        </a:lnSpc>
                        <a:spcBef>
                          <a:spcPct val="0"/>
                        </a:spcBef>
                        <a:spcAft>
                          <a:spcPct val="0"/>
                        </a:spcAft>
                        <a:buClr>
                          <a:schemeClr val="tx2"/>
                        </a:buClr>
                        <a:buSzTx/>
                        <a:buFont typeface="Wingdings" pitchFamily="2" charset="2"/>
                        <a:buNone/>
                        <a:tabLst/>
                      </a:pPr>
                      <a:endParaRPr kumimoji="0" lang="en-US" sz="1600" b="0" i="0" u="none" strike="noStrike" cap="none" normalizeH="0" baseline="0">
                        <a:ln>
                          <a:noFill/>
                        </a:ln>
                        <a:solidFill>
                          <a:srgbClr val="001932"/>
                        </a:solidFill>
                        <a:effectLst/>
                        <a:latin typeface="Cooper Lt BT"/>
                      </a:endParaRPr>
                    </a:p>
                  </a:txBody>
                  <a:tcPr marT="45721" marB="45721"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10619" name="Rectangle 135"/>
          <p:cNvSpPr>
            <a:spLocks noChangeArrowheads="1"/>
          </p:cNvSpPr>
          <p:nvPr/>
        </p:nvSpPr>
        <p:spPr bwMode="auto">
          <a:xfrm>
            <a:off x="1371600" y="228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20" name="Rectangle 149"/>
          <p:cNvSpPr>
            <a:spLocks noChangeArrowheads="1"/>
          </p:cNvSpPr>
          <p:nvPr/>
        </p:nvSpPr>
        <p:spPr bwMode="auto">
          <a:xfrm>
            <a:off x="0" y="1203325"/>
            <a:ext cx="92202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57150">
              <a:spcBef>
                <a:spcPct val="20000"/>
              </a:spcBef>
              <a:buChar char="•"/>
              <a:tabLst>
                <a:tab pos="4114800" algn="l"/>
                <a:tab pos="8229600" algn="l"/>
              </a:tabLst>
              <a:defRPr sz="3200">
                <a:solidFill>
                  <a:schemeClr val="tx1"/>
                </a:solidFill>
                <a:latin typeface="Arial" panose="020B0604020202020204" pitchFamily="34" charset="0"/>
              </a:defRPr>
            </a:lvl1pPr>
            <a:lvl2pPr marL="742950" indent="-285750">
              <a:spcBef>
                <a:spcPct val="20000"/>
              </a:spcBef>
              <a:buChar char="–"/>
              <a:tabLst>
                <a:tab pos="4114800" algn="l"/>
                <a:tab pos="8229600" algn="l"/>
              </a:tabLst>
              <a:defRPr sz="2800">
                <a:solidFill>
                  <a:schemeClr val="tx1"/>
                </a:solidFill>
                <a:latin typeface="Arial" panose="020B0604020202020204" pitchFamily="34" charset="0"/>
              </a:defRPr>
            </a:lvl2pPr>
            <a:lvl3pPr marL="1143000" indent="-228600">
              <a:spcBef>
                <a:spcPct val="20000"/>
              </a:spcBef>
              <a:buChar char="•"/>
              <a:tabLst>
                <a:tab pos="4114800" algn="l"/>
                <a:tab pos="8229600" algn="l"/>
              </a:tabLst>
              <a:defRPr sz="2400">
                <a:solidFill>
                  <a:schemeClr val="tx1"/>
                </a:solidFill>
                <a:latin typeface="Arial" panose="020B0604020202020204" pitchFamily="34" charset="0"/>
              </a:defRPr>
            </a:lvl3pPr>
            <a:lvl4pPr marL="1600200" indent="-228600">
              <a:spcBef>
                <a:spcPct val="20000"/>
              </a:spcBef>
              <a:buChar char="–"/>
              <a:tabLst>
                <a:tab pos="4114800" algn="l"/>
                <a:tab pos="8229600" algn="l"/>
              </a:tabLst>
              <a:defRPr sz="2000">
                <a:solidFill>
                  <a:schemeClr val="tx1"/>
                </a:solidFill>
                <a:latin typeface="Arial" panose="020B0604020202020204" pitchFamily="34" charset="0"/>
              </a:defRPr>
            </a:lvl4pPr>
            <a:lvl5pPr marL="2057400" indent="-228600">
              <a:spcBef>
                <a:spcPct val="20000"/>
              </a:spcBef>
              <a:buChar char="»"/>
              <a:tabLst>
                <a:tab pos="4114800" algn="l"/>
                <a:tab pos="8229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114800" algn="l"/>
                <a:tab pos="8229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114800" algn="l"/>
                <a:tab pos="8229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114800" algn="l"/>
                <a:tab pos="8229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114800" algn="l"/>
                <a:tab pos="8229600" algn="l"/>
              </a:tabLst>
              <a:defRPr sz="2000">
                <a:solidFill>
                  <a:schemeClr val="tx1"/>
                </a:solidFill>
                <a:latin typeface="Arial" panose="020B0604020202020204" pitchFamily="34" charset="0"/>
              </a:defRPr>
            </a:lvl9pPr>
          </a:lstStyle>
          <a:p>
            <a:pPr marL="57150" marR="0" lvl="0" indent="0" algn="ctr" defTabSz="914400" rtl="0" eaLnBrk="1" fontAlgn="base" latinLnBrk="0" hangingPunct="1">
              <a:lnSpc>
                <a:spcPct val="85000"/>
              </a:lnSpc>
              <a:spcBef>
                <a:spcPct val="0"/>
              </a:spcBef>
              <a:spcAft>
                <a:spcPct val="0"/>
              </a:spcAft>
              <a:buClrTx/>
              <a:buSzTx/>
              <a:buFontTx/>
              <a:buNone/>
              <a:tabLst>
                <a:tab pos="4114800" algn="l"/>
                <a:tab pos="8229600" algn="l"/>
              </a:tabLst>
              <a:defRPr/>
            </a:pPr>
            <a:r>
              <a:rPr kumimoji="0" lang="en-US" altLang="en-US" sz="3200" b="1"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Hyperglycemia: Possible Signs &amp; Symptoms</a:t>
            </a:r>
          </a:p>
        </p:txBody>
      </p:sp>
    </p:spTree>
    <p:extLst>
      <p:ext uri="{BB962C8B-B14F-4D97-AF65-F5344CB8AC3E}">
        <p14:creationId xmlns:p14="http://schemas.microsoft.com/office/powerpoint/2010/main" val="6512910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27000" y="1192213"/>
            <a:ext cx="8826500" cy="573087"/>
          </a:xfrm>
          <a:solidFill>
            <a:schemeClr val="bg1"/>
          </a:solidFill>
        </p:spPr>
        <p:txBody>
          <a:bodyPr anchor="t"/>
          <a:lstStyle/>
          <a:p>
            <a:pPr eaLnBrk="1" hangingPunct="1">
              <a:lnSpc>
                <a:spcPct val="90000"/>
              </a:lnSpc>
            </a:pPr>
            <a:r>
              <a:rPr lang="en-US" altLang="en-US"/>
              <a:t>Hyperglycemia: What to do</a:t>
            </a:r>
            <a:endParaRPr lang="en-US" altLang="en-US">
              <a:solidFill>
                <a:srgbClr val="00723E"/>
              </a:solidFill>
            </a:endParaRPr>
          </a:p>
        </p:txBody>
      </p:sp>
      <p:sp>
        <p:nvSpPr>
          <p:cNvPr id="112643" name="Rectangle 3"/>
          <p:cNvSpPr>
            <a:spLocks noGrp="1" noChangeArrowheads="1"/>
          </p:cNvSpPr>
          <p:nvPr>
            <p:ph idx="4294967295"/>
          </p:nvPr>
        </p:nvSpPr>
        <p:spPr>
          <a:xfrm>
            <a:off x="396875" y="1979613"/>
            <a:ext cx="8715375" cy="1277937"/>
          </a:xfrm>
        </p:spPr>
        <p:txBody>
          <a:bodyPr rIns="9144"/>
          <a:lstStyle/>
          <a:p>
            <a:pPr eaLnBrk="1" hangingPunct="1">
              <a:lnSpc>
                <a:spcPct val="95000"/>
              </a:lnSpc>
              <a:spcBef>
                <a:spcPct val="5000"/>
              </a:spcBef>
              <a:buFont typeface="Wingdings" panose="05000000000000000000" pitchFamily="2" charset="2"/>
              <a:buNone/>
            </a:pPr>
            <a:r>
              <a:rPr lang="en-US" altLang="en-US" sz="2600" b="1">
                <a:latin typeface="Tahoma" panose="020B0604030504040204" pitchFamily="34" charset="0"/>
                <a:cs typeface="Arial" panose="020B0604020202020204" pitchFamily="34" charset="0"/>
              </a:rPr>
              <a:t>Goal:  </a:t>
            </a:r>
            <a:r>
              <a:rPr lang="en-US" altLang="en-US" sz="2600" i="1">
                <a:latin typeface="Tahoma" panose="020B0604030504040204" pitchFamily="34" charset="0"/>
              </a:rPr>
              <a:t>lower the blood glucose to target range.</a:t>
            </a:r>
            <a:r>
              <a:rPr lang="en-US" altLang="en-US" sz="2600">
                <a:latin typeface="Tahoma" panose="020B0604030504040204" pitchFamily="34" charset="0"/>
              </a:rPr>
              <a:t> </a:t>
            </a:r>
          </a:p>
          <a:p>
            <a:pPr eaLnBrk="1" hangingPunct="1">
              <a:lnSpc>
                <a:spcPct val="95000"/>
              </a:lnSpc>
              <a:spcBef>
                <a:spcPts val="1800"/>
              </a:spcBef>
              <a:buFont typeface="Wingdings" panose="05000000000000000000" pitchFamily="2" charset="2"/>
              <a:buNone/>
            </a:pPr>
            <a:r>
              <a:rPr lang="en-US" altLang="en-US" sz="2600" b="1">
                <a:latin typeface="Tahoma" panose="020B0604030504040204" pitchFamily="34" charset="0"/>
                <a:cs typeface="Arial" panose="020B0604020202020204" pitchFamily="34" charset="0"/>
              </a:rPr>
              <a:t>Action steps, following DMMP</a:t>
            </a:r>
          </a:p>
        </p:txBody>
      </p:sp>
      <p:sp>
        <p:nvSpPr>
          <p:cNvPr id="112644" name="Rectangle 5"/>
          <p:cNvSpPr>
            <a:spLocks noChangeArrowheads="1"/>
          </p:cNvSpPr>
          <p:nvPr/>
        </p:nvSpPr>
        <p:spPr bwMode="auto">
          <a:xfrm>
            <a:off x="6019800" y="5105400"/>
            <a:ext cx="243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Bradley Hand ITC" panose="03070402050302030203" pitchFamily="66" charset="0"/>
              <a:ea typeface="+mn-ea"/>
              <a:cs typeface="Arial" panose="020B0604020202020204" pitchFamily="34" charset="0"/>
            </a:endParaRPr>
          </a:p>
        </p:txBody>
      </p:sp>
      <p:sp>
        <p:nvSpPr>
          <p:cNvPr id="112645" name="Rectangle 63"/>
          <p:cNvSpPr>
            <a:spLocks noChangeArrowheads="1"/>
          </p:cNvSpPr>
          <p:nvPr/>
        </p:nvSpPr>
        <p:spPr bwMode="auto">
          <a:xfrm>
            <a:off x="1295400" y="2514600"/>
            <a:ext cx="6781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BBE0E3"/>
              </a:buClr>
              <a:buSzPct val="80000"/>
              <a:buFont typeface="Wingdings" panose="05000000000000000000" pitchFamily="2" charset="2"/>
              <a:buChar char="n"/>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46" name="Rectangle 88"/>
          <p:cNvSpPr>
            <a:spLocks noChangeArrowheads="1"/>
          </p:cNvSpPr>
          <p:nvPr/>
        </p:nvSpPr>
        <p:spPr bwMode="auto">
          <a:xfrm>
            <a:off x="874713" y="3043238"/>
            <a:ext cx="78613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90513" marR="0" lvl="0" indent="-290513" algn="l" defTabSz="914400" rtl="0" eaLnBrk="1" fontAlgn="base" latinLnBrk="0" hangingPunct="1">
              <a:lnSpc>
                <a:spcPct val="90000"/>
              </a:lnSpc>
              <a:spcBef>
                <a:spcPts val="600"/>
              </a:spcBef>
              <a:spcAft>
                <a:spcPct val="0"/>
              </a:spcAft>
              <a:buClr>
                <a:srgbClr val="000000"/>
              </a:buClr>
              <a:buSzPct val="80000"/>
              <a:buFontTx/>
              <a:buChar char="•"/>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Verify with blood glucose check</a:t>
            </a:r>
          </a:p>
          <a:p>
            <a:pPr marL="290513" marR="0" lvl="0" indent="-290513" algn="l" defTabSz="914400" rtl="0" eaLnBrk="1" fontAlgn="base" latinLnBrk="0" hangingPunct="1">
              <a:lnSpc>
                <a:spcPct val="90000"/>
              </a:lnSpc>
              <a:spcBef>
                <a:spcPts val="600"/>
              </a:spcBef>
              <a:spcAft>
                <a:spcPct val="0"/>
              </a:spcAft>
              <a:buClr>
                <a:srgbClr val="000000"/>
              </a:buClr>
              <a:buSzPct val="80000"/>
              <a:buFontTx/>
              <a:buChar char="•"/>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Check ketones</a:t>
            </a:r>
          </a:p>
          <a:p>
            <a:pPr marL="290513" marR="0" lvl="0" indent="-290513" algn="l" defTabSz="914400" rtl="0" eaLnBrk="1" fontAlgn="base" latinLnBrk="0" hangingPunct="1">
              <a:lnSpc>
                <a:spcPct val="90000"/>
              </a:lnSpc>
              <a:spcBef>
                <a:spcPts val="600"/>
              </a:spcBef>
              <a:spcAft>
                <a:spcPct val="0"/>
              </a:spcAft>
              <a:buClr>
                <a:srgbClr val="000000"/>
              </a:buClr>
              <a:buSzPct val="80000"/>
              <a:buFontTx/>
              <a:buChar char="•"/>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Allow free use of bathroom and access to water</a:t>
            </a:r>
          </a:p>
          <a:p>
            <a:pPr marL="290513" marR="0" lvl="0" indent="-290513" algn="l" defTabSz="914400" rtl="0" eaLnBrk="1" fontAlgn="base" latinLnBrk="0" hangingPunct="1">
              <a:lnSpc>
                <a:spcPct val="90000"/>
              </a:lnSpc>
              <a:spcBef>
                <a:spcPts val="600"/>
              </a:spcBef>
              <a:spcAft>
                <a:spcPct val="0"/>
              </a:spcAft>
              <a:buClr>
                <a:srgbClr val="000000"/>
              </a:buClr>
              <a:buSzPct val="80000"/>
              <a:buFontTx/>
              <a:buChar char="•"/>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Administer insulin</a:t>
            </a:r>
          </a:p>
          <a:p>
            <a:pPr marL="290513" marR="0" lvl="0" indent="-290513" algn="l" defTabSz="914400" rtl="0" eaLnBrk="1" fontAlgn="base" latinLnBrk="0" hangingPunct="1">
              <a:lnSpc>
                <a:spcPct val="90000"/>
              </a:lnSpc>
              <a:spcBef>
                <a:spcPts val="600"/>
              </a:spcBef>
              <a:spcAft>
                <a:spcPct val="0"/>
              </a:spcAft>
              <a:buClr>
                <a:srgbClr val="000000"/>
              </a:buClr>
              <a:buSzPct val="80000"/>
              <a:buFontTx/>
              <a:buChar char="•"/>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Recheck blood glucose</a:t>
            </a:r>
          </a:p>
          <a:p>
            <a:pPr marL="290513" marR="0" lvl="0" indent="-290513" algn="l" defTabSz="914400" rtl="0" eaLnBrk="1" fontAlgn="base" latinLnBrk="0" hangingPunct="1">
              <a:lnSpc>
                <a:spcPct val="90000"/>
              </a:lnSpc>
              <a:spcBef>
                <a:spcPts val="600"/>
              </a:spcBef>
              <a:spcAft>
                <a:spcPct val="0"/>
              </a:spcAft>
              <a:buClr>
                <a:srgbClr val="000000"/>
              </a:buClr>
              <a:buSzPct val="80000"/>
              <a:buFontTx/>
              <a:buChar char="•"/>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Call parent/guardian</a:t>
            </a:r>
          </a:p>
          <a:p>
            <a:pPr marL="290513" marR="0" lvl="0" indent="-290513" algn="l" defTabSz="914400" rtl="0" eaLnBrk="1" fontAlgn="base" latinLnBrk="0" hangingPunct="1">
              <a:lnSpc>
                <a:spcPct val="90000"/>
              </a:lnSpc>
              <a:spcBef>
                <a:spcPts val="600"/>
              </a:spcBef>
              <a:spcAft>
                <a:spcPct val="0"/>
              </a:spcAft>
              <a:buClr>
                <a:srgbClr val="000000"/>
              </a:buClr>
              <a:buSzPct val="80000"/>
              <a:buFontTx/>
              <a:buChar char="•"/>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Note any patterns, communicate with school nurse and/or parent/guardian</a:t>
            </a:r>
          </a:p>
        </p:txBody>
      </p:sp>
    </p:spTree>
    <p:extLst>
      <p:ext uri="{BB962C8B-B14F-4D97-AF65-F5344CB8AC3E}">
        <p14:creationId xmlns:p14="http://schemas.microsoft.com/office/powerpoint/2010/main" val="1012070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1"/>
          <p:cNvSpPr txBox="1">
            <a:spLocks noChangeArrowheads="1"/>
          </p:cNvSpPr>
          <p:nvPr/>
        </p:nvSpPr>
        <p:spPr bwMode="auto">
          <a:xfrm>
            <a:off x="2987675" y="4010025"/>
            <a:ext cx="533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1" lang="en-US" altLang="en-US"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BLOOD GLUCOSE MONITORING</a:t>
            </a:r>
          </a:p>
        </p:txBody>
      </p:sp>
    </p:spTree>
    <p:extLst>
      <p:ext uri="{BB962C8B-B14F-4D97-AF65-F5344CB8AC3E}">
        <p14:creationId xmlns:p14="http://schemas.microsoft.com/office/powerpoint/2010/main" val="32216428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685800" y="1643063"/>
            <a:ext cx="7772400" cy="685800"/>
          </a:xfrm>
        </p:spPr>
        <p:txBody>
          <a:bodyPr/>
          <a:lstStyle/>
          <a:p>
            <a:pPr eaLnBrk="1" hangingPunct="1"/>
            <a:r>
              <a:rPr lang="en-US" altLang="en-US"/>
              <a:t>Checking Blood Sugar with a Glucose Meter</a:t>
            </a:r>
            <a:endParaRPr lang="en-US" altLang="en-US" sz="4400"/>
          </a:p>
        </p:txBody>
      </p:sp>
      <p:graphicFrame>
        <p:nvGraphicFramePr>
          <p:cNvPr id="116739" name="Object 21"/>
          <p:cNvGraphicFramePr>
            <a:graphicFrameLocks noGrp="1" noChangeAspect="1"/>
          </p:cNvGraphicFramePr>
          <p:nvPr>
            <p:ph sz="quarter" idx="4294967295"/>
          </p:nvPr>
        </p:nvGraphicFramePr>
        <p:xfrm>
          <a:off x="5207000" y="2441575"/>
          <a:ext cx="2495550" cy="2527300"/>
        </p:xfrm>
        <a:graphic>
          <a:graphicData uri="http://schemas.openxmlformats.org/presentationml/2006/ole">
            <mc:AlternateContent xmlns:mc="http://schemas.openxmlformats.org/markup-compatibility/2006">
              <mc:Choice xmlns:v="urn:schemas-microsoft-com:vml" Requires="v">
                <p:oleObj spid="_x0000_s2175" name="Photo Editor Photo" r:id="rId4" imgW="885949" imgH="961905" progId="MSPhotoEd.3">
                  <p:embed/>
                </p:oleObj>
              </mc:Choice>
              <mc:Fallback>
                <p:oleObj name="Photo Editor Photo" r:id="rId4" imgW="885949" imgH="961905" progId="MSPhotoEd.3">
                  <p:embed/>
                  <p:pic>
                    <p:nvPicPr>
                      <p:cNvPr id="116739"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0" y="2441575"/>
                        <a:ext cx="24955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0" name="Slide Number Placeholder 5"/>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FE0C05C-7333-4C4B-82AA-CF4CA2A4F4F5}" type="slidenum">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pic>
        <p:nvPicPr>
          <p:cNvPr id="116741" name="Picture 5" descr="FINGERPOKE_0001"/>
          <p:cNvPicPr>
            <a:picLocks noChangeAspect="1" noChangeArrowheads="1"/>
          </p:cNvPicPr>
          <p:nvPr/>
        </p:nvPicPr>
        <p:blipFill>
          <a:blip r:embed="rId6">
            <a:extLst>
              <a:ext uri="{28A0092B-C50C-407E-A947-70E740481C1C}">
                <a14:useLocalDpi xmlns:a14="http://schemas.microsoft.com/office/drawing/2010/main" val="0"/>
              </a:ext>
            </a:extLst>
          </a:blip>
          <a:srcRect l="4146" t="3125" r="4663" b="3125"/>
          <a:stretch>
            <a:fillRect/>
          </a:stretch>
        </p:blipFill>
        <p:spPr bwMode="auto">
          <a:xfrm>
            <a:off x="1371600" y="2328863"/>
            <a:ext cx="19970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meter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5165725"/>
            <a:ext cx="6286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895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58750" y="1219200"/>
            <a:ext cx="8826500" cy="573088"/>
          </a:xfrm>
        </p:spPr>
        <p:txBody>
          <a:bodyPr/>
          <a:lstStyle/>
          <a:p>
            <a:pPr eaLnBrk="1" hangingPunct="1"/>
            <a:r>
              <a:rPr lang="en-US" altLang="en-US"/>
              <a:t>Any Time, Any Place Monitoring</a:t>
            </a:r>
          </a:p>
        </p:txBody>
      </p:sp>
      <p:sp>
        <p:nvSpPr>
          <p:cNvPr id="20483" name="Rectangle 3"/>
          <p:cNvSpPr>
            <a:spLocks noGrp="1" noChangeArrowheads="1"/>
          </p:cNvSpPr>
          <p:nvPr>
            <p:ph idx="4294967295"/>
          </p:nvPr>
        </p:nvSpPr>
        <p:spPr>
          <a:xfrm>
            <a:off x="939800" y="2209800"/>
            <a:ext cx="7366000" cy="3841750"/>
          </a:xfrm>
        </p:spPr>
        <p:txBody>
          <a:bodyPr/>
          <a:lstStyle/>
          <a:p>
            <a:pPr marL="457200" indent="-457200" eaLnBrk="1" hangingPunct="1">
              <a:lnSpc>
                <a:spcPct val="80000"/>
              </a:lnSpc>
              <a:buClr>
                <a:srgbClr val="3F0066"/>
              </a:buClr>
              <a:buFontTx/>
              <a:buNone/>
              <a:defRPr/>
            </a:pPr>
            <a:r>
              <a:rPr lang="en-US" sz="2800" dirty="0">
                <a:latin typeface="+mj-lt"/>
              </a:rPr>
              <a:t>For students who can self-check:</a:t>
            </a:r>
          </a:p>
          <a:p>
            <a:pPr marL="457200" indent="-457200" eaLnBrk="1" hangingPunct="1">
              <a:spcBef>
                <a:spcPts val="1200"/>
              </a:spcBef>
              <a:spcAft>
                <a:spcPts val="600"/>
              </a:spcAft>
              <a:buClr>
                <a:schemeClr val="tx1"/>
              </a:buClr>
              <a:buSzPct val="80000"/>
              <a:buFont typeface="Verdana" pitchFamily="34" charset="0"/>
              <a:buChar char="•"/>
              <a:defRPr/>
            </a:pPr>
            <a:r>
              <a:rPr lang="en-US" sz="2400" dirty="0">
                <a:latin typeface="+mj-lt"/>
              </a:rPr>
              <a:t>Improved blood glucose control </a:t>
            </a:r>
          </a:p>
          <a:p>
            <a:pPr marL="457200" indent="-457200" eaLnBrk="1" hangingPunct="1">
              <a:lnSpc>
                <a:spcPct val="80000"/>
              </a:lnSpc>
              <a:spcAft>
                <a:spcPts val="600"/>
              </a:spcAft>
              <a:buClr>
                <a:schemeClr val="tx1"/>
              </a:buClr>
              <a:buSzPct val="80000"/>
              <a:buFont typeface="Verdana" pitchFamily="34" charset="0"/>
              <a:buChar char="•"/>
              <a:defRPr/>
            </a:pPr>
            <a:r>
              <a:rPr lang="en-US" sz="2400" dirty="0">
                <a:latin typeface="+mj-lt"/>
              </a:rPr>
              <a:t>Safer for student</a:t>
            </a:r>
          </a:p>
          <a:p>
            <a:pPr marL="457200" indent="-457200" eaLnBrk="1" hangingPunct="1">
              <a:lnSpc>
                <a:spcPct val="80000"/>
              </a:lnSpc>
              <a:spcAft>
                <a:spcPts val="600"/>
              </a:spcAft>
              <a:buClr>
                <a:schemeClr val="tx1"/>
              </a:buClr>
              <a:buSzPct val="80000"/>
              <a:buFont typeface="Verdana" pitchFamily="34" charset="0"/>
              <a:buChar char="•"/>
              <a:defRPr/>
            </a:pPr>
            <a:r>
              <a:rPr lang="en-US" sz="2400" dirty="0">
                <a:latin typeface="+mj-lt"/>
              </a:rPr>
              <a:t>Student gains independence</a:t>
            </a:r>
          </a:p>
          <a:p>
            <a:pPr marL="457200" indent="-457200" eaLnBrk="1" hangingPunct="1">
              <a:lnSpc>
                <a:spcPct val="80000"/>
              </a:lnSpc>
              <a:spcAft>
                <a:spcPts val="600"/>
              </a:spcAft>
              <a:buClr>
                <a:schemeClr val="tx1"/>
              </a:buClr>
              <a:buSzPct val="80000"/>
              <a:buFont typeface="Verdana" pitchFamily="34" charset="0"/>
              <a:buChar char="•"/>
              <a:defRPr/>
            </a:pPr>
            <a:r>
              <a:rPr lang="en-US" sz="2400" dirty="0">
                <a:latin typeface="+mj-lt"/>
              </a:rPr>
              <a:t>Less stigma</a:t>
            </a:r>
          </a:p>
          <a:p>
            <a:pPr marL="457200" indent="-457200" eaLnBrk="1" hangingPunct="1">
              <a:lnSpc>
                <a:spcPct val="80000"/>
              </a:lnSpc>
              <a:spcAft>
                <a:spcPts val="600"/>
              </a:spcAft>
              <a:buClr>
                <a:schemeClr val="tx1"/>
              </a:buClr>
              <a:buSzPct val="80000"/>
              <a:buFont typeface="Verdana" pitchFamily="34" charset="0"/>
              <a:buChar char="•"/>
              <a:defRPr/>
            </a:pPr>
            <a:r>
              <a:rPr lang="en-US" sz="2400" dirty="0">
                <a:latin typeface="+mj-lt"/>
              </a:rPr>
              <a:t>Less time out of class</a:t>
            </a:r>
          </a:p>
          <a:p>
            <a:pPr marL="457200" indent="-457200" eaLnBrk="1" hangingPunct="1">
              <a:lnSpc>
                <a:spcPct val="80000"/>
              </a:lnSpc>
              <a:spcAft>
                <a:spcPts val="600"/>
              </a:spcAft>
              <a:buClr>
                <a:schemeClr val="tx1"/>
              </a:buClr>
              <a:buSzPct val="80000"/>
              <a:buFont typeface="Verdana" pitchFamily="34" charset="0"/>
              <a:buChar char="•"/>
              <a:defRPr/>
            </a:pPr>
            <a:r>
              <a:rPr lang="en-US" sz="2400" dirty="0">
                <a:latin typeface="+mj-lt"/>
              </a:rPr>
              <a:t>Assists decision making in response to result</a:t>
            </a:r>
            <a:endParaRPr lang="en-US" sz="2000" dirty="0">
              <a:latin typeface="+mj-lt"/>
            </a:endParaRPr>
          </a:p>
          <a:p>
            <a:pPr marL="457200" indent="-457200" eaLnBrk="1" hangingPunct="1">
              <a:lnSpc>
                <a:spcPct val="80000"/>
              </a:lnSpc>
              <a:spcBef>
                <a:spcPct val="40000"/>
              </a:spcBef>
              <a:buClr>
                <a:srgbClr val="3F0066"/>
              </a:buClr>
              <a:defRPr/>
            </a:pPr>
            <a:endParaRPr lang="en-US" sz="2000" dirty="0">
              <a:latin typeface="+mj-lt"/>
            </a:endParaRPr>
          </a:p>
        </p:txBody>
      </p:sp>
      <p:sp>
        <p:nvSpPr>
          <p:cNvPr id="118788"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3D46681-D696-4814-9C82-18FD1D1CF91F}" type="slidenum">
              <a:rPr kumimoji="0" lang="en-US" altLang="en-US" sz="1200" b="1" i="0" u="none" strike="noStrike" kern="1200" cap="none" spc="0" normalizeH="0" baseline="0" noProof="0" smtClean="0">
                <a:ln>
                  <a:noFill/>
                </a:ln>
                <a:solidFill>
                  <a:srgbClr val="EFEFF7"/>
                </a:solidFill>
                <a:effectLst/>
                <a:uLnTx/>
                <a:uFillTx/>
                <a:latin typeface="Verdan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altLang="en-US" sz="1200" b="1" i="0" u="none" strike="noStrike" kern="1200" cap="none" spc="0" normalizeH="0" baseline="0" noProof="0">
              <a:ln>
                <a:noFill/>
              </a:ln>
              <a:solidFill>
                <a:srgbClr val="EFEFF7"/>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9530965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0" y="1143000"/>
            <a:ext cx="8826500" cy="573088"/>
          </a:xfrm>
        </p:spPr>
        <p:txBody>
          <a:bodyPr/>
          <a:lstStyle/>
          <a:p>
            <a:pPr eaLnBrk="1" hangingPunct="1"/>
            <a:r>
              <a:rPr lang="en-US" altLang="en-US"/>
              <a:t>When to Check?</a:t>
            </a:r>
            <a:endParaRPr lang="en-US" altLang="en-US" sz="4400"/>
          </a:p>
        </p:txBody>
      </p:sp>
      <p:sp>
        <p:nvSpPr>
          <p:cNvPr id="120835"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9038932-0657-492C-A963-CEAAD21F2158}" type="slidenum">
              <a:rPr kumimoji="0" lang="en-US" altLang="en-US" sz="1200" b="1" i="0" u="none" strike="noStrike" kern="1200" cap="none" spc="0" normalizeH="0" baseline="0" noProof="0" smtClean="0">
                <a:ln>
                  <a:noFill/>
                </a:ln>
                <a:solidFill>
                  <a:srgbClr val="EFEFF7"/>
                </a:solidFill>
                <a:effectLst/>
                <a:uLnTx/>
                <a:uFillTx/>
                <a:latin typeface="Verdan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altLang="en-US" sz="1200" b="1" i="0" u="none" strike="noStrike" kern="1200" cap="none" spc="0" normalizeH="0" baseline="0" noProof="0">
              <a:ln>
                <a:noFill/>
              </a:ln>
              <a:solidFill>
                <a:srgbClr val="EFEFF7"/>
              </a:solidFill>
              <a:effectLst/>
              <a:uLnTx/>
              <a:uFillTx/>
              <a:latin typeface="Verdana" panose="020B0604030504040204" pitchFamily="34" charset="0"/>
              <a:ea typeface="+mn-ea"/>
              <a:cs typeface="Arial" panose="020B0604020202020204" pitchFamily="34" charset="0"/>
            </a:endParaRPr>
          </a:p>
        </p:txBody>
      </p:sp>
      <p:sp>
        <p:nvSpPr>
          <p:cNvPr id="16390" name="Text Box 6"/>
          <p:cNvSpPr txBox="1">
            <a:spLocks noChangeArrowheads="1"/>
          </p:cNvSpPr>
          <p:nvPr/>
        </p:nvSpPr>
        <p:spPr bwMode="auto">
          <a:xfrm>
            <a:off x="914400" y="3552825"/>
            <a:ext cx="6780213" cy="2751138"/>
          </a:xfrm>
          <a:prstGeom prst="rect">
            <a:avLst/>
          </a:prstGeom>
          <a:noFill/>
          <a:ln w="12700">
            <a:noFill/>
            <a:miter lim="800000"/>
            <a:headEnd type="none" w="sm" len="sm"/>
            <a:tailEnd type="none" w="sm" len="sm"/>
          </a:ln>
          <a:effectLst>
            <a:prstShdw prst="shdw17" dist="17961" dir="2700000">
              <a:schemeClr val="accent1">
                <a:gamma/>
                <a:shade val="60000"/>
                <a:invGamma/>
              </a:schemeClr>
            </a:prstShdw>
          </a:effectLst>
        </p:spPr>
        <p:txBody>
          <a:bodyPr wrap="none">
            <a:spAutoFit/>
          </a:bodyPr>
          <a:lstStyle/>
          <a:p>
            <a:pPr marL="457200" marR="0" lvl="1" indent="0" algn="l" defTabSz="914400" rtl="0" eaLnBrk="1" fontAlgn="base" latinLnBrk="0" hangingPunct="1">
              <a:lnSpc>
                <a:spcPct val="100000"/>
              </a:lnSpc>
              <a:spcBef>
                <a:spcPct val="20000"/>
              </a:spcBef>
              <a:spcAft>
                <a:spcPct val="0"/>
              </a:spcAft>
              <a:buClr>
                <a:srgbClr val="000000"/>
              </a:buClr>
              <a:buSzPct val="80000"/>
              <a:buFontTx/>
              <a:buNone/>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Arial" charset="0"/>
              </a:rPr>
              <a:t>Also</a:t>
            </a:r>
          </a:p>
          <a:p>
            <a:pPr marL="800100" marR="0" lvl="1" indent="-342900" algn="l" defTabSz="914400" rtl="0" eaLnBrk="1" fontAlgn="base" latinLnBrk="0" hangingPunct="1">
              <a:lnSpc>
                <a:spcPct val="100000"/>
              </a:lnSpc>
              <a:spcBef>
                <a:spcPct val="20000"/>
              </a:spcBef>
              <a:spcAft>
                <a:spcPct val="0"/>
              </a:spcAft>
              <a:buClr>
                <a:srgbClr val="000000"/>
              </a:buClr>
              <a:buSzPct val="80000"/>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Arial" charset="0"/>
              </a:rPr>
              <a:t>Hypoglycemia or hyperglycemia symptoms</a:t>
            </a:r>
          </a:p>
          <a:p>
            <a:pPr marL="800100" marR="0" lvl="1" indent="-342900" algn="l" defTabSz="914400" rtl="0" eaLnBrk="1" fontAlgn="base" latinLnBrk="0" hangingPunct="1">
              <a:lnSpc>
                <a:spcPct val="100000"/>
              </a:lnSpc>
              <a:spcBef>
                <a:spcPct val="20000"/>
              </a:spcBef>
              <a:spcAft>
                <a:spcPct val="0"/>
              </a:spcAft>
              <a:buClr>
                <a:srgbClr val="000000"/>
              </a:buClr>
              <a:buSzPct val="80000"/>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Arial" charset="0"/>
              </a:rPr>
              <a:t>Change in diabetes management</a:t>
            </a:r>
          </a:p>
          <a:p>
            <a:pPr marL="800100" marR="0" lvl="1" indent="-342900" algn="l" defTabSz="914400" rtl="0" eaLnBrk="1" fontAlgn="base" latinLnBrk="0" hangingPunct="1">
              <a:lnSpc>
                <a:spcPct val="100000"/>
              </a:lnSpc>
              <a:spcBef>
                <a:spcPct val="20000"/>
              </a:spcBef>
              <a:spcAft>
                <a:spcPct val="0"/>
              </a:spcAft>
              <a:buClr>
                <a:srgbClr val="000000"/>
              </a:buClr>
              <a:buSzPct val="80000"/>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Arial" charset="0"/>
              </a:rPr>
              <a:t>Periods of stress or illness</a:t>
            </a:r>
          </a:p>
          <a:p>
            <a:pPr marL="800100" marR="0" lvl="1" indent="-342900" algn="l" defTabSz="914400" rtl="0" eaLnBrk="1" fontAlgn="base" latinLnBrk="0" hangingPunct="1">
              <a:lnSpc>
                <a:spcPct val="100000"/>
              </a:lnSpc>
              <a:spcBef>
                <a:spcPct val="20000"/>
              </a:spcBef>
              <a:spcAft>
                <a:spcPct val="0"/>
              </a:spcAft>
              <a:buClr>
                <a:srgbClr val="000000"/>
              </a:buClr>
              <a:buSzPct val="80000"/>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Arial" charset="0"/>
              </a:rPr>
              <a:t>Prior to academic tests</a:t>
            </a:r>
          </a:p>
          <a:p>
            <a:pPr marL="800100" marR="0" lvl="1" indent="-342900" algn="l" defTabSz="914400" rtl="0" eaLnBrk="1" fontAlgn="base" latinLnBrk="0" hangingPunct="1">
              <a:lnSpc>
                <a:spcPct val="100000"/>
              </a:lnSpc>
              <a:spcBef>
                <a:spcPct val="20000"/>
              </a:spcBef>
              <a:spcAft>
                <a:spcPct val="0"/>
              </a:spcAft>
              <a:buClr>
                <a:srgbClr val="000000"/>
              </a:buClr>
              <a:buSzPct val="80000"/>
              <a:buFont typeface="Verdana"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pic>
        <p:nvPicPr>
          <p:cNvPr id="1208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2087563"/>
            <a:ext cx="65468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306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a:xfrm>
            <a:off x="158750" y="1143000"/>
            <a:ext cx="8826500" cy="573088"/>
          </a:xfrm>
        </p:spPr>
        <p:txBody>
          <a:bodyPr/>
          <a:lstStyle/>
          <a:p>
            <a:pPr marL="457200" indent="-457200" eaLnBrk="1" hangingPunct="1">
              <a:lnSpc>
                <a:spcPct val="80000"/>
              </a:lnSpc>
              <a:spcBef>
                <a:spcPct val="40000"/>
              </a:spcBef>
            </a:pPr>
            <a:r>
              <a:rPr lang="en-US" altLang="en-US" sz="3200"/>
              <a:t>Continuous Glucose Monitoring (CGM)</a:t>
            </a:r>
          </a:p>
        </p:txBody>
      </p:sp>
      <p:sp>
        <p:nvSpPr>
          <p:cNvPr id="122883" name="Content Placeholder 2"/>
          <p:cNvSpPr>
            <a:spLocks noGrp="1"/>
          </p:cNvSpPr>
          <p:nvPr>
            <p:ph idx="4294967295"/>
          </p:nvPr>
        </p:nvSpPr>
        <p:spPr>
          <a:xfrm>
            <a:off x="390525" y="1979613"/>
            <a:ext cx="8509000" cy="4344987"/>
          </a:xfrm>
        </p:spPr>
        <p:txBody>
          <a:bodyPr/>
          <a:lstStyle/>
          <a:p>
            <a:pPr eaLnBrk="1" hangingPunct="1">
              <a:spcBef>
                <a:spcPts val="1800"/>
              </a:spcBef>
              <a:buClr>
                <a:schemeClr val="tx1"/>
              </a:buClr>
              <a:buSzPct val="80000"/>
              <a:buFontTx/>
              <a:buNone/>
            </a:pPr>
            <a:r>
              <a:rPr lang="en-US" altLang="en-US" sz="2400" dirty="0">
                <a:latin typeface="Tahoma" panose="020B0604030504040204" pitchFamily="34" charset="0"/>
              </a:rPr>
              <a:t>How it works:</a:t>
            </a:r>
          </a:p>
          <a:p>
            <a:pPr marL="457200" lvl="1" indent="-222250" eaLnBrk="1" hangingPunct="1">
              <a:spcBef>
                <a:spcPts val="1200"/>
              </a:spcBef>
              <a:buClr>
                <a:schemeClr val="tx1"/>
              </a:buClr>
              <a:buSzPct val="80000"/>
              <a:buFont typeface="Arial" panose="020B0604020202020204" pitchFamily="34" charset="0"/>
              <a:buChar char="•"/>
            </a:pPr>
            <a:r>
              <a:rPr lang="en-US" altLang="en-US" sz="2000" dirty="0">
                <a:latin typeface="Tahoma" panose="020B0604030504040204" pitchFamily="34" charset="0"/>
              </a:rPr>
              <a:t>A tiny glucose-sensing device called a "sensor" is inserted just under the skin</a:t>
            </a:r>
          </a:p>
          <a:p>
            <a:pPr marL="457200" lvl="1" indent="-222250" eaLnBrk="1" hangingPunct="1">
              <a:spcBef>
                <a:spcPts val="1200"/>
              </a:spcBef>
              <a:buClr>
                <a:schemeClr val="tx1"/>
              </a:buClr>
              <a:buSzPct val="80000"/>
              <a:buFont typeface="Arial" panose="020B0604020202020204" pitchFamily="34" charset="0"/>
              <a:buChar char="•"/>
            </a:pPr>
            <a:r>
              <a:rPr lang="en-US" altLang="en-US" sz="2000" dirty="0">
                <a:latin typeface="Tahoma" panose="020B0604030504040204" pitchFamily="34" charset="0"/>
              </a:rPr>
              <a:t>The sensor measures glucose in the tissue and sends the information to a small device</a:t>
            </a:r>
          </a:p>
          <a:p>
            <a:pPr marL="457200" lvl="1" indent="-222250" eaLnBrk="1" hangingPunct="1">
              <a:spcBef>
                <a:spcPts val="1200"/>
              </a:spcBef>
              <a:buClr>
                <a:schemeClr val="tx1"/>
              </a:buClr>
              <a:buSzPct val="80000"/>
              <a:buFont typeface="Arial" panose="020B0604020202020204" pitchFamily="34" charset="0"/>
              <a:buChar char="•"/>
            </a:pPr>
            <a:r>
              <a:rPr lang="en-US" altLang="en-US" sz="2000" dirty="0">
                <a:latin typeface="Tahoma" panose="020B0604030504040204" pitchFamily="34" charset="0"/>
              </a:rPr>
              <a:t>The system automatically records an average glucose value every 5 minutes for up to 3, 5, or 7 days</a:t>
            </a:r>
          </a:p>
          <a:p>
            <a:pPr marL="457200" lvl="1" indent="-222250" eaLnBrk="1" hangingPunct="1">
              <a:spcBef>
                <a:spcPts val="1200"/>
              </a:spcBef>
              <a:buClr>
                <a:schemeClr val="tx1"/>
              </a:buClr>
              <a:buSzPct val="80000"/>
              <a:buFont typeface="Arial" panose="020B0604020202020204" pitchFamily="34" charset="0"/>
              <a:buChar char="•"/>
            </a:pPr>
            <a:r>
              <a:rPr lang="en-US" altLang="en-US" sz="2000" dirty="0">
                <a:latin typeface="Tahoma" panose="020B0604030504040204" pitchFamily="34" charset="0"/>
              </a:rPr>
              <a:t>Finger stick pokes and regular meter needed to calibrate</a:t>
            </a:r>
          </a:p>
          <a:p>
            <a:pPr marL="457200" lvl="1" indent="-222250" eaLnBrk="1" hangingPunct="1">
              <a:spcBef>
                <a:spcPts val="1200"/>
              </a:spcBef>
              <a:buClr>
                <a:schemeClr val="tx1"/>
              </a:buClr>
              <a:buSzPct val="80000"/>
              <a:buFont typeface="Arial" panose="020B0604020202020204" pitchFamily="34" charset="0"/>
              <a:buChar char="•"/>
            </a:pPr>
            <a:r>
              <a:rPr lang="en-US" altLang="en-US" sz="2000" dirty="0">
                <a:latin typeface="Tahoma" panose="020B0604030504040204" pitchFamily="34" charset="0"/>
              </a:rPr>
              <a:t>Alarms signal when glucose is out of target range</a:t>
            </a:r>
            <a:endParaRPr lang="en-US" altLang="en-US" sz="2400" dirty="0">
              <a:latin typeface="Tahoma" panose="020B0604030504040204" pitchFamily="34" charset="0"/>
            </a:endParaRPr>
          </a:p>
          <a:p>
            <a:pPr eaLnBrk="1" hangingPunct="1">
              <a:buClr>
                <a:srgbClr val="3F0066"/>
              </a:buClr>
            </a:pPr>
            <a:endParaRPr lang="en-US" altLang="en-US" dirty="0">
              <a:latin typeface="Tahoma" panose="020B0604030504040204" pitchFamily="34" charset="0"/>
            </a:endParaRPr>
          </a:p>
        </p:txBody>
      </p:sp>
      <p:sp>
        <p:nvSpPr>
          <p:cNvPr id="122884"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E11B26D-6613-4CCF-9E3B-0172870C2079}" type="slidenum">
              <a:rPr kumimoji="0" lang="en-US" altLang="en-US" sz="1200" b="1" i="0" u="none" strike="noStrike" kern="1200" cap="none" spc="0" normalizeH="0" baseline="0" noProof="0" smtClean="0">
                <a:ln>
                  <a:noFill/>
                </a:ln>
                <a:solidFill>
                  <a:srgbClr val="EFEFF7"/>
                </a:solidFill>
                <a:effectLst/>
                <a:uLnTx/>
                <a:uFillTx/>
                <a:latin typeface="Verdan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altLang="en-US" sz="1200" b="1" i="0" u="none" strike="noStrike" kern="1200" cap="none" spc="0" normalizeH="0" baseline="0" noProof="0">
              <a:ln>
                <a:noFill/>
              </a:ln>
              <a:solidFill>
                <a:srgbClr val="EFEFF7"/>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1359782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AutoShape 2" descr="Image result for screenshot dexcom g5 monito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6979" name="AutoShape 4" descr="Image result for screenshot dexcom g5 monitor"/>
          <p:cNvSpPr>
            <a:spLocks noChangeAspect="1" noChangeArrowheads="1"/>
          </p:cNvSpPr>
          <p:nvPr/>
        </p:nvSpPr>
        <p:spPr bwMode="auto">
          <a:xfrm>
            <a:off x="3254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6980" name="AutoShape 7" descr="Image result for trend screen dexcom g5 monitor"/>
          <p:cNvSpPr>
            <a:spLocks noChangeAspect="1" noChangeArrowheads="1"/>
          </p:cNvSpPr>
          <p:nvPr/>
        </p:nvSpPr>
        <p:spPr bwMode="auto">
          <a:xfrm>
            <a:off x="4778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6981" name="AutoShape 9" descr="Image result for trend screen dexcom g5 monitor"/>
          <p:cNvSpPr>
            <a:spLocks noChangeAspect="1" noChangeArrowheads="1"/>
          </p:cNvSpPr>
          <p:nvPr/>
        </p:nvSpPr>
        <p:spPr bwMode="auto">
          <a:xfrm>
            <a:off x="6302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pic>
        <p:nvPicPr>
          <p:cNvPr id="1269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1801813"/>
            <a:ext cx="8116887" cy="376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091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nSuGeN7Ko7Q"/>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27063" y="1376363"/>
            <a:ext cx="8132762"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980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0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1202"/>
                                        </p:tgtEl>
                                      </p:cBhvr>
                                    </p:cmd>
                                  </p:childTnLst>
                                </p:cTn>
                              </p:par>
                            </p:childTnLst>
                          </p:cTn>
                        </p:par>
                      </p:childTnLst>
                    </p:cTn>
                  </p:par>
                </p:childTnLst>
              </p:cTn>
              <p:nextCondLst>
                <p:cond evt="onClick" delay="0">
                  <p:tgtEl>
                    <p:spTgt spid="51202"/>
                  </p:tgtEl>
                </p:cond>
              </p:nextCondLst>
            </p:seq>
            <p:video>
              <p:cMediaNode vol="80000">
                <p:cTn id="7" fill="hold" display="0">
                  <p:stCondLst>
                    <p:cond delay="indefinite"/>
                  </p:stCondLst>
                </p:cTn>
                <p:tgtEl>
                  <p:spTgt spid="5120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493713" y="766763"/>
            <a:ext cx="8218487" cy="1143000"/>
          </a:xfrm>
        </p:spPr>
        <p:txBody>
          <a:bodyPr/>
          <a:lstStyle/>
          <a:p>
            <a:pPr eaLnBrk="1" hangingPunct="1"/>
            <a:r>
              <a:rPr lang="en-US" altLang="en-US"/>
              <a:t>What is Diabetes?</a:t>
            </a:r>
          </a:p>
        </p:txBody>
      </p:sp>
      <p:sp>
        <p:nvSpPr>
          <p:cNvPr id="74755" name="Rectangle 3"/>
          <p:cNvSpPr>
            <a:spLocks noGrp="1" noChangeArrowheads="1"/>
          </p:cNvSpPr>
          <p:nvPr>
            <p:ph idx="4294967295"/>
          </p:nvPr>
        </p:nvSpPr>
        <p:spPr>
          <a:xfrm>
            <a:off x="747713" y="2236788"/>
            <a:ext cx="8332787" cy="4525962"/>
          </a:xfrm>
        </p:spPr>
        <p:txBody>
          <a:bodyPr/>
          <a:lstStyle/>
          <a:p>
            <a:pPr marL="0" indent="0" eaLnBrk="1" hangingPunct="1">
              <a:lnSpc>
                <a:spcPct val="95000"/>
              </a:lnSpc>
              <a:buClr>
                <a:schemeClr val="tx1"/>
              </a:buClr>
              <a:buFont typeface="Tahoma" panose="020B0604030504040204" pitchFamily="34" charset="0"/>
              <a:buNone/>
            </a:pPr>
            <a:r>
              <a:rPr lang="en-US" altLang="en-US" sz="2800">
                <a:latin typeface="Tahoma" panose="020B0604030504040204" pitchFamily="34" charset="0"/>
              </a:rPr>
              <a:t>In diabetes:</a:t>
            </a:r>
          </a:p>
          <a:p>
            <a:pPr marL="800100" lvl="1" indent="-342900" eaLnBrk="1" hangingPunct="1">
              <a:lnSpc>
                <a:spcPct val="95000"/>
              </a:lnSpc>
              <a:spcBef>
                <a:spcPct val="10000"/>
              </a:spcBef>
              <a:buClr>
                <a:schemeClr val="tx1"/>
              </a:buClr>
              <a:buFont typeface="Tahoma" panose="020B0604030504040204" pitchFamily="34" charset="0"/>
              <a:buNone/>
            </a:pPr>
            <a:r>
              <a:rPr lang="en-US" altLang="en-US" sz="2400" i="1">
                <a:latin typeface="Tahoma" panose="020B0604030504040204" pitchFamily="34" charset="0"/>
              </a:rPr>
              <a:t>Body does not make or properly use insulin</a:t>
            </a:r>
          </a:p>
          <a:p>
            <a:pPr marL="0" indent="0" eaLnBrk="1" hangingPunct="1">
              <a:lnSpc>
                <a:spcPts val="2700"/>
              </a:lnSpc>
              <a:spcBef>
                <a:spcPts val="2400"/>
              </a:spcBef>
              <a:buClr>
                <a:schemeClr val="tx1"/>
              </a:buClr>
              <a:buFont typeface="Tahoma" panose="020B0604030504040204" pitchFamily="34" charset="0"/>
              <a:buNone/>
            </a:pPr>
            <a:r>
              <a:rPr lang="en-US" altLang="en-US" sz="2800">
                <a:latin typeface="Tahoma" panose="020B0604030504040204" pitchFamily="34" charset="0"/>
              </a:rPr>
              <a:t>Insulin is needed to:</a:t>
            </a:r>
          </a:p>
          <a:p>
            <a:pPr marL="800100" lvl="1" indent="-342900" eaLnBrk="1" hangingPunct="1">
              <a:lnSpc>
                <a:spcPct val="95000"/>
              </a:lnSpc>
              <a:spcBef>
                <a:spcPct val="10000"/>
              </a:spcBef>
              <a:buClr>
                <a:schemeClr val="tx1"/>
              </a:buClr>
              <a:buFont typeface="Tahoma" panose="020B0604030504040204" pitchFamily="34" charset="0"/>
              <a:buNone/>
            </a:pPr>
            <a:r>
              <a:rPr lang="en-US" altLang="en-US" sz="2400" i="1">
                <a:latin typeface="Tahoma" panose="020B0604030504040204" pitchFamily="34" charset="0"/>
              </a:rPr>
              <a:t>Move glucose from blood into cells for energy</a:t>
            </a:r>
          </a:p>
          <a:p>
            <a:pPr marL="0" indent="0" eaLnBrk="1" hangingPunct="1">
              <a:lnSpc>
                <a:spcPct val="95000"/>
              </a:lnSpc>
              <a:spcBef>
                <a:spcPts val="2400"/>
              </a:spcBef>
              <a:buClr>
                <a:schemeClr val="tx1"/>
              </a:buClr>
              <a:buFont typeface="Tahoma" panose="020B0604030504040204" pitchFamily="34" charset="0"/>
              <a:buNone/>
            </a:pPr>
            <a:r>
              <a:rPr lang="en-US" altLang="en-US" sz="2800">
                <a:latin typeface="Tahoma" panose="020B0604030504040204" pitchFamily="34" charset="0"/>
              </a:rPr>
              <a:t>If insulin isn’t working, high blood glucose results:</a:t>
            </a:r>
          </a:p>
          <a:p>
            <a:pPr marL="800100" lvl="1" indent="-342900" eaLnBrk="1" hangingPunct="1">
              <a:lnSpc>
                <a:spcPct val="95000"/>
              </a:lnSpc>
              <a:spcBef>
                <a:spcPct val="10000"/>
              </a:spcBef>
              <a:buClr>
                <a:schemeClr val="tx1"/>
              </a:buClr>
              <a:buFont typeface="Tahoma" panose="020B0604030504040204" pitchFamily="34" charset="0"/>
              <a:buNone/>
            </a:pPr>
            <a:r>
              <a:rPr lang="en-US" altLang="en-US" sz="2400" i="1">
                <a:latin typeface="Tahoma" panose="020B0604030504040204" pitchFamily="34" charset="0"/>
              </a:rPr>
              <a:t>Energy levels are low</a:t>
            </a:r>
          </a:p>
          <a:p>
            <a:pPr marL="800100" lvl="1" indent="-342900" eaLnBrk="1" hangingPunct="1">
              <a:lnSpc>
                <a:spcPct val="95000"/>
              </a:lnSpc>
              <a:spcBef>
                <a:spcPct val="10000"/>
              </a:spcBef>
              <a:buClr>
                <a:schemeClr val="tx1"/>
              </a:buClr>
              <a:buFont typeface="Tahoma" panose="020B0604030504040204" pitchFamily="34" charset="0"/>
              <a:buNone/>
            </a:pPr>
            <a:r>
              <a:rPr lang="en-US" altLang="en-US" sz="2400" i="1">
                <a:latin typeface="Tahoma" panose="020B0604030504040204" pitchFamily="34" charset="0"/>
              </a:rPr>
              <a:t>Dehydration</a:t>
            </a:r>
          </a:p>
          <a:p>
            <a:pPr marL="800100" lvl="1" indent="-342900" eaLnBrk="1" hangingPunct="1">
              <a:lnSpc>
                <a:spcPct val="95000"/>
              </a:lnSpc>
              <a:spcBef>
                <a:spcPct val="10000"/>
              </a:spcBef>
              <a:buClr>
                <a:schemeClr val="tx1"/>
              </a:buClr>
              <a:buFont typeface="Tahoma" panose="020B0604030504040204" pitchFamily="34" charset="0"/>
              <a:buNone/>
            </a:pPr>
            <a:r>
              <a:rPr lang="en-US" altLang="en-US" sz="2400" i="1">
                <a:latin typeface="Tahoma" panose="020B0604030504040204" pitchFamily="34" charset="0"/>
              </a:rPr>
              <a:t>Complications</a:t>
            </a:r>
            <a:r>
              <a:rPr lang="en-US" altLang="en-US" sz="2400">
                <a:latin typeface="Tahoma" panose="020B0604030504040204" pitchFamily="34" charset="0"/>
              </a:rPr>
              <a:t> </a:t>
            </a:r>
          </a:p>
          <a:p>
            <a:pPr marL="800100" lvl="1" indent="-342900" eaLnBrk="1" hangingPunct="1">
              <a:lnSpc>
                <a:spcPct val="95000"/>
              </a:lnSpc>
              <a:spcBef>
                <a:spcPct val="0"/>
              </a:spcBef>
              <a:buClr>
                <a:srgbClr val="3F0066"/>
              </a:buClr>
              <a:buFont typeface="Times New Roman" panose="02020603050405020304" pitchFamily="18" charset="0"/>
              <a:buNone/>
            </a:pPr>
            <a:endParaRPr lang="en-US" altLang="en-US" sz="2000">
              <a:latin typeface="Tahoma" panose="020B0604030504040204" pitchFamily="34" charset="0"/>
            </a:endParaRPr>
          </a:p>
        </p:txBody>
      </p:sp>
      <p:sp>
        <p:nvSpPr>
          <p:cNvPr id="74756"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AC362C4-8C5B-460E-804E-CCA512CBB98C}" type="slidenum">
              <a:rPr kumimoji="0" lang="en-US" altLang="en-US" sz="1400" b="1" i="0" u="none" strike="noStrike" kern="1200" cap="none" spc="0" normalizeH="0" baseline="0" noProof="0" smtClean="0">
                <a:ln>
                  <a:noFill/>
                </a:ln>
                <a:solidFill>
                  <a:srgbClr val="EFEFF7"/>
                </a:solidFill>
                <a:effectLst/>
                <a:uLnTx/>
                <a:uFillTx/>
                <a:latin typeface="Tahom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n-US" sz="1400" b="1" i="0" u="none" strike="noStrike" kern="1200" cap="none" spc="0" normalizeH="0" baseline="0" noProof="0">
              <a:ln>
                <a:noFill/>
              </a:ln>
              <a:solidFill>
                <a:srgbClr val="EFEFF7"/>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6774754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4"/>
          <p:cNvSpPr txBox="1">
            <a:spLocks noChangeArrowheads="1"/>
          </p:cNvSpPr>
          <p:nvPr/>
        </p:nvSpPr>
        <p:spPr bwMode="auto">
          <a:xfrm>
            <a:off x="2971800" y="4152900"/>
            <a:ext cx="58959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ts val="3600"/>
              </a:lnSpc>
              <a:spcBef>
                <a:spcPts val="600"/>
              </a:spcBef>
              <a:spcAft>
                <a:spcPct val="0"/>
              </a:spcAft>
              <a:buClrTx/>
              <a:buSzTx/>
              <a:buFontTx/>
              <a:buNone/>
              <a:tabLst/>
              <a:defRPr/>
            </a:pPr>
            <a:r>
              <a:rPr kumimoji="1"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INSULIN BY SYRINGE </a:t>
            </a:r>
            <a:r>
              <a:rPr kumimoji="1"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Arial" panose="020B0604020202020204" pitchFamily="34" charset="0"/>
              </a:rPr>
              <a:t> </a:t>
            </a:r>
          </a:p>
          <a:p>
            <a:pPr marL="0" marR="0" lvl="0" indent="0" algn="ctr" defTabSz="914400" rtl="0" eaLnBrk="1" fontAlgn="base" latinLnBrk="0" hangingPunct="1">
              <a:lnSpc>
                <a:spcPts val="3600"/>
              </a:lnSpc>
              <a:spcBef>
                <a:spcPts val="600"/>
              </a:spcBef>
              <a:spcAft>
                <a:spcPct val="0"/>
              </a:spcAft>
              <a:buClrTx/>
              <a:buSzTx/>
              <a:buFontTx/>
              <a:buNone/>
              <a:tabLst/>
              <a:defRPr/>
            </a:pPr>
            <a:r>
              <a:rPr kumimoji="1"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AND</a:t>
            </a:r>
            <a:r>
              <a:rPr kumimoji="1"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Arial" panose="020B0604020202020204" pitchFamily="34" charset="0"/>
              </a:rPr>
              <a:t> </a:t>
            </a:r>
            <a:r>
              <a:rPr kumimoji="1"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VIAL or PEN</a:t>
            </a:r>
          </a:p>
          <a:p>
            <a:pPr marL="0" marR="0" lvl="0" indent="0" algn="ctr" defTabSz="914400" rtl="0" eaLnBrk="1" fontAlgn="base" latinLnBrk="0" hangingPunct="1">
              <a:lnSpc>
                <a:spcPts val="3600"/>
              </a:lnSpc>
              <a:spcBef>
                <a:spcPts val="600"/>
              </a:spcBef>
              <a:spcAft>
                <a:spcPct val="0"/>
              </a:spcAft>
              <a:buClrTx/>
              <a:buSzTx/>
              <a:buFontTx/>
              <a:buNone/>
              <a:tabLst/>
              <a:defRPr/>
            </a:pPr>
            <a:endParaRPr kumimoji="1"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5244864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E0EF55-2E0C-47B8-919A-814615BFEEE3}"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2099" name="Rectangle 4"/>
          <p:cNvSpPr>
            <a:spLocks noGrp="1" noChangeArrowheads="1"/>
          </p:cNvSpPr>
          <p:nvPr>
            <p:ph type="title" idx="4294967295"/>
          </p:nvPr>
        </p:nvSpPr>
        <p:spPr>
          <a:xfrm>
            <a:off x="0" y="1066800"/>
            <a:ext cx="9144000" cy="762000"/>
          </a:xfrm>
        </p:spPr>
        <p:txBody>
          <a:bodyPr/>
          <a:lstStyle/>
          <a:p>
            <a:pPr eaLnBrk="1" hangingPunct="1"/>
            <a:r>
              <a:rPr lang="en-US" altLang="en-US"/>
              <a:t>On Target!</a:t>
            </a:r>
          </a:p>
        </p:txBody>
      </p:sp>
      <p:pic>
        <p:nvPicPr>
          <p:cNvPr id="132100" name="Picture 5" descr="InsulinInjectionArea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188" y="1981200"/>
            <a:ext cx="4087812"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6" descr="InjectSki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876425"/>
            <a:ext cx="34448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TextBox 8"/>
          <p:cNvSpPr txBox="1">
            <a:spLocks noChangeArrowheads="1"/>
          </p:cNvSpPr>
          <p:nvPr/>
        </p:nvSpPr>
        <p:spPr bwMode="auto">
          <a:xfrm>
            <a:off x="4800600" y="533400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8600" marR="0" lvl="0" indent="-171450" algn="l" defTabSz="914400" rtl="0" eaLnBrk="1" fontAlgn="base" latinLnBrk="0" hangingPunct="1">
              <a:lnSpc>
                <a:spcPct val="95000"/>
              </a:lnSpc>
              <a:spcBef>
                <a:spcPct val="0"/>
              </a:spcBef>
              <a:spcAft>
                <a:spcPct val="0"/>
              </a:spcAft>
              <a:buClrTx/>
              <a:buSzTx/>
              <a:buFontTx/>
              <a:buChar char="•"/>
              <a:tabLst/>
              <a:defRPr/>
            </a:pPr>
            <a:r>
              <a:rPr kumimoji="1" lang="en-US" altLang="en-US" sz="23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Common sites: abdomen, thigh buttocks, upper arms</a:t>
            </a:r>
          </a:p>
        </p:txBody>
      </p:sp>
      <p:pic>
        <p:nvPicPr>
          <p:cNvPr id="13210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3638" y="4348163"/>
            <a:ext cx="240188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50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4"/>
          <p:cNvSpPr txBox="1">
            <a:spLocks noChangeArrowheads="1"/>
          </p:cNvSpPr>
          <p:nvPr/>
        </p:nvSpPr>
        <p:spPr bwMode="auto">
          <a:xfrm>
            <a:off x="3162300" y="4533900"/>
            <a:ext cx="5257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ts val="3400"/>
              </a:lnSpc>
              <a:spcBef>
                <a:spcPts val="600"/>
              </a:spcBef>
              <a:spcAft>
                <a:spcPct val="0"/>
              </a:spcAft>
              <a:buClrTx/>
              <a:buSzTx/>
              <a:buFontTx/>
              <a:buNone/>
              <a:tabLst/>
              <a:defRPr/>
            </a:pPr>
            <a:r>
              <a:rPr kumimoji="1"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INSULIN BY</a:t>
            </a:r>
            <a:r>
              <a:rPr kumimoji="1"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Arial" panose="020B0604020202020204" pitchFamily="34" charset="0"/>
              </a:rPr>
              <a:t> </a:t>
            </a:r>
            <a:r>
              <a:rPr kumimoji="1"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PUMP</a:t>
            </a:r>
          </a:p>
          <a:p>
            <a:pPr marL="0" marR="0" lvl="0" indent="0" algn="ctr" defTabSz="914400" rtl="0" eaLnBrk="1" fontAlgn="base" latinLnBrk="0" hangingPunct="1">
              <a:lnSpc>
                <a:spcPts val="3400"/>
              </a:lnSpc>
              <a:spcBef>
                <a:spcPts val="600"/>
              </a:spcBef>
              <a:spcAft>
                <a:spcPct val="0"/>
              </a:spcAft>
              <a:buClrTx/>
              <a:buSzTx/>
              <a:buFontTx/>
              <a:buNone/>
              <a:tabLst/>
              <a:defRPr/>
            </a:pPr>
            <a:endParaRPr kumimoji="1" lang="en-US" altLang="en-US" sz="3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934180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C231A78-A29B-44DE-B2E7-05AD3D2D7033}"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6195" name="Rectangle 2"/>
          <p:cNvSpPr>
            <a:spLocks noGrp="1" noChangeArrowheads="1"/>
          </p:cNvSpPr>
          <p:nvPr>
            <p:ph type="title" idx="4294967295"/>
          </p:nvPr>
        </p:nvSpPr>
        <p:spPr>
          <a:xfrm>
            <a:off x="165100" y="1255713"/>
            <a:ext cx="8826500" cy="573087"/>
          </a:xfrm>
        </p:spPr>
        <p:txBody>
          <a:bodyPr/>
          <a:lstStyle/>
          <a:p>
            <a:pPr eaLnBrk="1" hangingPunct="1"/>
            <a:r>
              <a:rPr lang="en-US" altLang="en-US"/>
              <a:t>What Is an Insulin Pump?</a:t>
            </a:r>
          </a:p>
        </p:txBody>
      </p:sp>
      <p:sp>
        <p:nvSpPr>
          <p:cNvPr id="9220" name="Rectangle 3"/>
          <p:cNvSpPr>
            <a:spLocks noGrp="1" noChangeArrowheads="1"/>
          </p:cNvSpPr>
          <p:nvPr>
            <p:ph idx="4294967295"/>
          </p:nvPr>
        </p:nvSpPr>
        <p:spPr>
          <a:xfrm>
            <a:off x="390525" y="2133600"/>
            <a:ext cx="7686675" cy="4343400"/>
          </a:xfrm>
        </p:spPr>
        <p:txBody>
          <a:bodyPr/>
          <a:lstStyle/>
          <a:p>
            <a:pPr eaLnBrk="1" hangingPunct="1">
              <a:spcBef>
                <a:spcPct val="50000"/>
              </a:spcBef>
              <a:buClr>
                <a:schemeClr val="tx1"/>
              </a:buClr>
              <a:buSzPct val="80000"/>
              <a:defRPr/>
            </a:pPr>
            <a:r>
              <a:rPr lang="en-US" sz="2400" dirty="0">
                <a:latin typeface="+mj-lt"/>
              </a:rPr>
              <a:t>Battery operated device </a:t>
            </a:r>
          </a:p>
          <a:p>
            <a:pPr eaLnBrk="1" hangingPunct="1">
              <a:spcBef>
                <a:spcPct val="50000"/>
              </a:spcBef>
              <a:buClr>
                <a:schemeClr val="tx1"/>
              </a:buClr>
              <a:buSzPct val="80000"/>
              <a:defRPr/>
            </a:pPr>
            <a:r>
              <a:rPr lang="en-US" sz="2400" dirty="0">
                <a:latin typeface="+mj-lt"/>
              </a:rPr>
              <a:t>Reservoir filled with insulin</a:t>
            </a:r>
          </a:p>
          <a:p>
            <a:pPr eaLnBrk="1" hangingPunct="1">
              <a:spcBef>
                <a:spcPct val="50000"/>
              </a:spcBef>
              <a:buClr>
                <a:schemeClr val="tx1"/>
              </a:buClr>
              <a:buSzPct val="80000"/>
              <a:defRPr/>
            </a:pPr>
            <a:r>
              <a:rPr lang="en-US" sz="2400" dirty="0">
                <a:latin typeface="+mj-lt"/>
              </a:rPr>
              <a:t>Computer chip with user control of insulin delivery</a:t>
            </a:r>
          </a:p>
          <a:p>
            <a:pPr eaLnBrk="1" hangingPunct="1">
              <a:spcBef>
                <a:spcPct val="50000"/>
              </a:spcBef>
              <a:buClr>
                <a:schemeClr val="tx1"/>
              </a:buClr>
              <a:buSzPct val="80000"/>
              <a:defRPr/>
            </a:pPr>
            <a:r>
              <a:rPr lang="en-US" sz="2400" dirty="0">
                <a:latin typeface="+mj-lt"/>
              </a:rPr>
              <a:t>Worn 24 hours per day</a:t>
            </a:r>
          </a:p>
          <a:p>
            <a:pPr eaLnBrk="1" hangingPunct="1">
              <a:spcBef>
                <a:spcPct val="50000"/>
              </a:spcBef>
              <a:buClr>
                <a:schemeClr val="tx1"/>
              </a:buClr>
              <a:buSzPct val="80000"/>
              <a:defRPr/>
            </a:pPr>
            <a:r>
              <a:rPr lang="en-US" sz="2400" dirty="0">
                <a:latin typeface="+mj-lt"/>
              </a:rPr>
              <a:t>Delivers only rapid-acting insulin</a:t>
            </a:r>
          </a:p>
          <a:p>
            <a:pPr eaLnBrk="1" hangingPunct="1">
              <a:spcBef>
                <a:spcPct val="50000"/>
              </a:spcBef>
              <a:buClr>
                <a:srgbClr val="3F0066"/>
              </a:buClr>
              <a:defRPr/>
            </a:pPr>
            <a:endParaRPr lang="en-US" sz="2400" dirty="0">
              <a:latin typeface="+mj-lt"/>
            </a:endParaRPr>
          </a:p>
        </p:txBody>
      </p:sp>
    </p:spTree>
    <p:extLst>
      <p:ext uri="{BB962C8B-B14F-4D97-AF65-F5344CB8AC3E}">
        <p14:creationId xmlns:p14="http://schemas.microsoft.com/office/powerpoint/2010/main" val="29790505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CDD67F-6EA1-417E-900E-DD1AB5219705}"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8243" name="Rectangle 2"/>
          <p:cNvSpPr>
            <a:spLocks noGrp="1" noChangeArrowheads="1"/>
          </p:cNvSpPr>
          <p:nvPr>
            <p:ph type="title" idx="4294967295"/>
          </p:nvPr>
        </p:nvSpPr>
        <p:spPr>
          <a:xfrm>
            <a:off x="165100" y="1143000"/>
            <a:ext cx="8826500" cy="573088"/>
          </a:xfrm>
        </p:spPr>
        <p:txBody>
          <a:bodyPr/>
          <a:lstStyle/>
          <a:p>
            <a:pPr eaLnBrk="1" hangingPunct="1"/>
            <a:r>
              <a:rPr lang="en-US" altLang="en-US" sz="2400"/>
              <a:t>Dosing with an Insulin Pump</a:t>
            </a:r>
          </a:p>
        </p:txBody>
      </p:sp>
      <p:pic>
        <p:nvPicPr>
          <p:cNvPr id="9222" name="Picture 4" descr="Pump.jpg"/>
          <p:cNvPicPr>
            <a:picLocks noChangeAspect="1"/>
          </p:cNvPicPr>
          <p:nvPr/>
        </p:nvPicPr>
        <p:blipFill>
          <a:blip r:embed="rId3"/>
          <a:srcRect r="8546" b="8000"/>
          <a:stretch>
            <a:fillRect/>
          </a:stretch>
        </p:blipFill>
        <p:spPr bwMode="auto">
          <a:xfrm>
            <a:off x="2025650" y="1820863"/>
            <a:ext cx="5105400" cy="4387850"/>
          </a:xfrm>
          <a:prstGeom prst="rect">
            <a:avLst/>
          </a:prstGeom>
          <a:noFill/>
          <a:ln w="76200">
            <a:solidFill>
              <a:schemeClr val="accent1">
                <a:lumMod val="50000"/>
              </a:schemeClr>
            </a:solidFill>
            <a:miter lim="800000"/>
            <a:headEnd/>
            <a:tailEnd/>
          </a:ln>
        </p:spPr>
      </p:pic>
    </p:spTree>
    <p:extLst>
      <p:ext uri="{BB962C8B-B14F-4D97-AF65-F5344CB8AC3E}">
        <p14:creationId xmlns:p14="http://schemas.microsoft.com/office/powerpoint/2010/main" val="65553213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35009F-4709-4057-8A52-FCD3326831AC}"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pic>
        <p:nvPicPr>
          <p:cNvPr id="54275" name="w7-JBjJgKS4?list=EC3DE9DDE8EB2A2E56"/>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42925" y="1363663"/>
            <a:ext cx="81772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906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2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4275"/>
                                        </p:tgtEl>
                                      </p:cBhvr>
                                    </p:cmd>
                                  </p:childTnLst>
                                </p:cTn>
                              </p:par>
                            </p:childTnLst>
                          </p:cTn>
                        </p:par>
                      </p:childTnLst>
                    </p:cTn>
                  </p:par>
                </p:childTnLst>
              </p:cTn>
              <p:nextCondLst>
                <p:cond evt="onClick" delay="0">
                  <p:tgtEl>
                    <p:spTgt spid="54275"/>
                  </p:tgtEl>
                </p:cond>
              </p:nextCondLst>
            </p:seq>
            <p:video>
              <p:cMediaNode vol="80000">
                <p:cTn id="7" fill="hold" display="0">
                  <p:stCondLst>
                    <p:cond delay="indefinite"/>
                  </p:stCondLst>
                </p:cTn>
                <p:tgtEl>
                  <p:spTgt spid="54275"/>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5"/>
          <p:cNvSpPr>
            <a:spLocks noGrp="1" noChangeArrowheads="1"/>
          </p:cNvSpPr>
          <p:nvPr>
            <p:ph type="subTitle" idx="4294967295"/>
          </p:nvPr>
        </p:nvSpPr>
        <p:spPr bwMode="auto">
          <a:xfrm>
            <a:off x="2438400" y="4275138"/>
            <a:ext cx="6757988" cy="1592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Wingdings" panose="05000000000000000000" pitchFamily="2" charset="2"/>
              <a:buNone/>
            </a:pPr>
            <a:r>
              <a:rPr lang="en-US" altLang="en-US" sz="3200">
                <a:solidFill>
                  <a:srgbClr val="FFFFFF"/>
                </a:solidFill>
                <a:effectLst/>
              </a:rPr>
              <a:t>GLUCAGON ADMINISTRATION</a:t>
            </a:r>
          </a:p>
        </p:txBody>
      </p:sp>
    </p:spTree>
    <p:extLst>
      <p:ext uri="{BB962C8B-B14F-4D97-AF65-F5344CB8AC3E}">
        <p14:creationId xmlns:p14="http://schemas.microsoft.com/office/powerpoint/2010/main" val="12848301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4B0BA4-5EEE-455A-BD12-7ABFA44C5878}"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43363" name="Rectangle 2"/>
          <p:cNvSpPr>
            <a:spLocks noGrp="1" noChangeArrowheads="1"/>
          </p:cNvSpPr>
          <p:nvPr>
            <p:ph type="title" idx="4294967295"/>
          </p:nvPr>
        </p:nvSpPr>
        <p:spPr>
          <a:xfrm>
            <a:off x="158750" y="1219200"/>
            <a:ext cx="8826500" cy="573088"/>
          </a:xfrm>
        </p:spPr>
        <p:txBody>
          <a:bodyPr/>
          <a:lstStyle/>
          <a:p>
            <a:pPr eaLnBrk="1" hangingPunct="1"/>
            <a:r>
              <a:rPr lang="en-US" altLang="en-US"/>
              <a:t>What Is Glucagon?</a:t>
            </a:r>
          </a:p>
        </p:txBody>
      </p:sp>
      <p:sp>
        <p:nvSpPr>
          <p:cNvPr id="143364" name="Rectangle 3"/>
          <p:cNvSpPr>
            <a:spLocks noGrp="1" noChangeArrowheads="1"/>
          </p:cNvSpPr>
          <p:nvPr>
            <p:ph idx="4294967295"/>
          </p:nvPr>
        </p:nvSpPr>
        <p:spPr>
          <a:xfrm>
            <a:off x="635000" y="1905000"/>
            <a:ext cx="8204200" cy="3559175"/>
          </a:xfrm>
        </p:spPr>
        <p:txBody>
          <a:bodyPr/>
          <a:lstStyle/>
          <a:p>
            <a:pPr eaLnBrk="1" hangingPunct="1">
              <a:lnSpc>
                <a:spcPts val="3000"/>
              </a:lnSpc>
              <a:spcBef>
                <a:spcPts val="1500"/>
              </a:spcBef>
              <a:buClr>
                <a:schemeClr val="tx1"/>
              </a:buClr>
              <a:buSzPct val="80000"/>
            </a:pPr>
            <a:r>
              <a:rPr lang="en-US" altLang="en-US" sz="2800">
                <a:latin typeface="Tahoma" panose="020B0604030504040204" pitchFamily="34" charset="0"/>
              </a:rPr>
              <a:t>Naturally occurring hormone made in the pancreas</a:t>
            </a:r>
          </a:p>
          <a:p>
            <a:pPr eaLnBrk="1" hangingPunct="1">
              <a:lnSpc>
                <a:spcPts val="3000"/>
              </a:lnSpc>
              <a:spcBef>
                <a:spcPts val="1500"/>
              </a:spcBef>
              <a:buClr>
                <a:schemeClr val="tx1"/>
              </a:buClr>
              <a:buSzPct val="80000"/>
            </a:pPr>
            <a:r>
              <a:rPr lang="en-US" altLang="en-US" sz="2800">
                <a:latin typeface="Tahoma" panose="020B0604030504040204" pitchFamily="34" charset="0"/>
              </a:rPr>
              <a:t>A life-saving, injectable hormone, Glucagon/GlucaGen that raises blood glucose level by stimulating the liver to release stored glucose</a:t>
            </a:r>
          </a:p>
          <a:p>
            <a:pPr eaLnBrk="1" hangingPunct="1">
              <a:lnSpc>
                <a:spcPts val="3000"/>
              </a:lnSpc>
              <a:spcBef>
                <a:spcPts val="1500"/>
              </a:spcBef>
              <a:buClr>
                <a:schemeClr val="tx1"/>
              </a:buClr>
              <a:buSzPct val="80000"/>
            </a:pPr>
            <a:r>
              <a:rPr lang="en-US" altLang="en-US" sz="2800">
                <a:latin typeface="Tahoma" panose="020B0604030504040204" pitchFamily="34" charset="0"/>
              </a:rPr>
              <a:t>Treatment for severe hypoglycemia</a:t>
            </a:r>
          </a:p>
          <a:p>
            <a:pPr eaLnBrk="1" hangingPunct="1">
              <a:lnSpc>
                <a:spcPts val="3000"/>
              </a:lnSpc>
              <a:spcBef>
                <a:spcPts val="1500"/>
              </a:spcBef>
              <a:buClr>
                <a:schemeClr val="tx1"/>
              </a:buClr>
              <a:buSzPct val="80000"/>
            </a:pPr>
            <a:r>
              <a:rPr lang="en-US" altLang="en-US" sz="2800">
                <a:latin typeface="Tahoma" panose="020B0604030504040204" pitchFamily="34" charset="0"/>
              </a:rPr>
              <a:t>Life-saving, cannot harm a student – cannot overdose </a:t>
            </a:r>
          </a:p>
          <a:p>
            <a:pPr eaLnBrk="1" hangingPunct="1">
              <a:lnSpc>
                <a:spcPct val="80000"/>
              </a:lnSpc>
              <a:spcBef>
                <a:spcPct val="80000"/>
              </a:spcBef>
              <a:buClr>
                <a:srgbClr val="3F0066"/>
              </a:buClr>
              <a:buFont typeface="Wingdings" panose="05000000000000000000" pitchFamily="2" charset="2"/>
              <a:buNone/>
            </a:pPr>
            <a:endParaRPr lang="en-US" altLang="en-US" sz="2800">
              <a:latin typeface="Tahoma" panose="020B0604030504040204" pitchFamily="34" charset="0"/>
            </a:endParaRPr>
          </a:p>
        </p:txBody>
      </p:sp>
    </p:spTree>
    <p:extLst>
      <p:ext uri="{BB962C8B-B14F-4D97-AF65-F5344CB8AC3E}">
        <p14:creationId xmlns:p14="http://schemas.microsoft.com/office/powerpoint/2010/main" val="17983718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2318C7F-18B7-46FF-82A1-FEBF3E0AF2FA}"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45411" name="Rectangle 2"/>
          <p:cNvSpPr>
            <a:spLocks noGrp="1" noChangeArrowheads="1"/>
          </p:cNvSpPr>
          <p:nvPr>
            <p:ph type="title" idx="4294967295"/>
          </p:nvPr>
        </p:nvSpPr>
        <p:spPr>
          <a:xfrm>
            <a:off x="685800" y="914400"/>
            <a:ext cx="7772400" cy="838200"/>
          </a:xfrm>
        </p:spPr>
        <p:txBody>
          <a:bodyPr/>
          <a:lstStyle/>
          <a:p>
            <a:pPr eaLnBrk="1" hangingPunct="1"/>
            <a:r>
              <a:rPr lang="en-US" altLang="en-US"/>
              <a:t>Emergency Kit Contents:</a:t>
            </a:r>
          </a:p>
        </p:txBody>
      </p:sp>
      <p:sp>
        <p:nvSpPr>
          <p:cNvPr id="145412" name="Rectangle 3"/>
          <p:cNvSpPr>
            <a:spLocks noGrp="1" noChangeArrowheads="1"/>
          </p:cNvSpPr>
          <p:nvPr>
            <p:ph type="body" sz="half" idx="4294967295"/>
          </p:nvPr>
        </p:nvSpPr>
        <p:spPr>
          <a:xfrm>
            <a:off x="381000" y="1828800"/>
            <a:ext cx="8382000" cy="1295400"/>
          </a:xfrm>
        </p:spPr>
        <p:txBody>
          <a:bodyPr/>
          <a:lstStyle/>
          <a:p>
            <a:pPr marL="111125" indent="-111125" eaLnBrk="1" hangingPunct="1">
              <a:spcBef>
                <a:spcPct val="100000"/>
              </a:spcBef>
              <a:buFont typeface="Wingdings" panose="05000000000000000000" pitchFamily="2" charset="2"/>
              <a:buNone/>
              <a:tabLst>
                <a:tab pos="111125" algn="l"/>
              </a:tabLst>
            </a:pPr>
            <a:r>
              <a:rPr lang="en-US" altLang="en-US" sz="2800" b="1"/>
              <a:t> </a:t>
            </a:r>
            <a:r>
              <a:rPr lang="en-US" altLang="en-US" sz="2400">
                <a:latin typeface="Tahoma" panose="020B0604030504040204" pitchFamily="34" charset="0"/>
              </a:rPr>
              <a:t>1 mg of freeze-dried glucagon (Vial)</a:t>
            </a:r>
          </a:p>
          <a:p>
            <a:pPr marL="517525" lvl="1" indent="-284163" algn="r" eaLnBrk="1" hangingPunct="1">
              <a:spcBef>
                <a:spcPct val="0"/>
              </a:spcBef>
              <a:buFontTx/>
              <a:buNone/>
              <a:tabLst>
                <a:tab pos="111125" algn="l"/>
              </a:tabLst>
            </a:pPr>
            <a:r>
              <a:rPr lang="en-US" altLang="en-US" sz="2400">
                <a:latin typeface="Tahoma" panose="020B0604030504040204" pitchFamily="34" charset="0"/>
              </a:rPr>
              <a:t> 1 ml of water for reconstitution (Syringe)</a:t>
            </a:r>
            <a:r>
              <a:rPr lang="en-US" altLang="en-US" sz="2400" b="1">
                <a:latin typeface="Tahoma" panose="020B0604030504040204" pitchFamily="34" charset="0"/>
              </a:rPr>
              <a:t> </a:t>
            </a:r>
            <a:endParaRPr lang="en-US" altLang="en-US" sz="3200" b="1">
              <a:latin typeface="Tahoma" panose="020B0604030504040204" pitchFamily="34" charset="0"/>
            </a:endParaRPr>
          </a:p>
        </p:txBody>
      </p:sp>
      <p:pic>
        <p:nvPicPr>
          <p:cNvPr id="145413" name="Picture 4" descr="glucagonkitredopen"/>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3896" t="11194" r="3896" b="19403"/>
          <a:stretch>
            <a:fillRect/>
          </a:stretch>
        </p:blipFill>
        <p:spPr>
          <a:xfrm>
            <a:off x="1143000" y="2794000"/>
            <a:ext cx="7010400" cy="2857500"/>
          </a:xfrm>
        </p:spPr>
      </p:pic>
      <p:sp>
        <p:nvSpPr>
          <p:cNvPr id="145414" name="Text Box 7"/>
          <p:cNvSpPr txBox="1">
            <a:spLocks noChangeArrowheads="1"/>
          </p:cNvSpPr>
          <p:nvPr/>
        </p:nvSpPr>
        <p:spPr bwMode="auto">
          <a:xfrm>
            <a:off x="1676400" y="5745163"/>
            <a:ext cx="533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Combine immediately before use</a:t>
            </a:r>
          </a:p>
        </p:txBody>
      </p:sp>
      <p:sp>
        <p:nvSpPr>
          <p:cNvPr id="145415" name="Line 9"/>
          <p:cNvSpPr>
            <a:spLocks noChangeShapeType="1"/>
          </p:cNvSpPr>
          <p:nvPr/>
        </p:nvSpPr>
        <p:spPr bwMode="auto">
          <a:xfrm flipH="1">
            <a:off x="5410200" y="2667000"/>
            <a:ext cx="2362200" cy="2049463"/>
          </a:xfrm>
          <a:prstGeom prst="line">
            <a:avLst/>
          </a:prstGeom>
          <a:noFill/>
          <a:ln w="44450">
            <a:solidFill>
              <a:schemeClr val="tx2"/>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5416" name="Line 10"/>
          <p:cNvSpPr>
            <a:spLocks noChangeShapeType="1"/>
          </p:cNvSpPr>
          <p:nvPr/>
        </p:nvSpPr>
        <p:spPr bwMode="auto">
          <a:xfrm flipH="1">
            <a:off x="1981200" y="2286000"/>
            <a:ext cx="3200400" cy="2506663"/>
          </a:xfrm>
          <a:prstGeom prst="line">
            <a:avLst/>
          </a:prstGeom>
          <a:noFill/>
          <a:ln w="44450">
            <a:solidFill>
              <a:schemeClr val="tx2"/>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p:nvPr/>
        </p:nvSpPr>
        <p:spPr bwMode="auto">
          <a:xfrm>
            <a:off x="1670050" y="4870450"/>
            <a:ext cx="381000" cy="228600"/>
          </a:xfrm>
          <a:prstGeom prst="rect">
            <a:avLst/>
          </a:prstGeom>
          <a:gradFill flip="none" rotWithShape="1">
            <a:gsLst>
              <a:gs pos="27000">
                <a:srgbClr val="FFEFD1">
                  <a:alpha val="51000"/>
                </a:srgbClr>
              </a:gs>
              <a:gs pos="64999">
                <a:srgbClr val="F0EBD5"/>
              </a:gs>
              <a:gs pos="100000">
                <a:srgbClr val="D1C39F"/>
              </a:gs>
            </a:gsLst>
            <a:lin ang="5400000" scaled="0"/>
            <a:tileRect/>
          </a:gradFill>
          <a:ln w="12700" cap="flat" cmpd="sng" algn="ctr">
            <a:noFill/>
            <a:prstDash val="solid"/>
            <a:round/>
            <a:headEnd type="none" w="sm" len="sm"/>
            <a:tailEnd type="none" w="sm" len="sm"/>
          </a:ln>
          <a:effec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charset="0"/>
            </a:endParaRPr>
          </a:p>
        </p:txBody>
      </p:sp>
    </p:spTree>
    <p:extLst>
      <p:ext uri="{BB962C8B-B14F-4D97-AF65-F5344CB8AC3E}">
        <p14:creationId xmlns:p14="http://schemas.microsoft.com/office/powerpoint/2010/main" val="15798580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D71DFA-2D4F-479E-BDA8-FFDA3035528D}"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47459" name="Rectangle 2"/>
          <p:cNvSpPr>
            <a:spLocks noGrp="1" noChangeArrowheads="1"/>
          </p:cNvSpPr>
          <p:nvPr>
            <p:ph type="title" idx="4294967295"/>
          </p:nvPr>
        </p:nvSpPr>
        <p:spPr>
          <a:xfrm>
            <a:off x="158750" y="1295400"/>
            <a:ext cx="8826500" cy="573088"/>
          </a:xfrm>
        </p:spPr>
        <p:txBody>
          <a:bodyPr/>
          <a:lstStyle/>
          <a:p>
            <a:pPr eaLnBrk="1" hangingPunct="1"/>
            <a:r>
              <a:rPr lang="en-US" altLang="en-US"/>
              <a:t>When to Give Glucagon/Glucagen</a:t>
            </a:r>
          </a:p>
        </p:txBody>
      </p:sp>
      <p:sp>
        <p:nvSpPr>
          <p:cNvPr id="147460" name="Rectangle 3"/>
          <p:cNvSpPr>
            <a:spLocks noGrp="1" noChangeArrowheads="1"/>
          </p:cNvSpPr>
          <p:nvPr>
            <p:ph idx="4294967295"/>
          </p:nvPr>
        </p:nvSpPr>
        <p:spPr>
          <a:xfrm>
            <a:off x="361950" y="2382838"/>
            <a:ext cx="8509000" cy="3841750"/>
          </a:xfrm>
        </p:spPr>
        <p:txBody>
          <a:bodyPr/>
          <a:lstStyle/>
          <a:p>
            <a:pPr marL="0" indent="0" eaLnBrk="1" hangingPunct="1">
              <a:spcBef>
                <a:spcPct val="40000"/>
              </a:spcBef>
              <a:buClr>
                <a:srgbClr val="3F0066"/>
              </a:buClr>
              <a:buFont typeface="Wingdings" panose="05000000000000000000" pitchFamily="2" charset="2"/>
              <a:buNone/>
            </a:pPr>
            <a:r>
              <a:rPr lang="en-US" altLang="en-US" sz="2800">
                <a:latin typeface="Tahoma" panose="020B0604030504040204" pitchFamily="34" charset="0"/>
              </a:rPr>
              <a:t>If authorized by the student’s DMMP and if student exhibits:</a:t>
            </a:r>
          </a:p>
          <a:p>
            <a:pPr marL="623888" lvl="1" eaLnBrk="1" hangingPunct="1">
              <a:lnSpc>
                <a:spcPts val="2600"/>
              </a:lnSpc>
              <a:spcBef>
                <a:spcPts val="1500"/>
              </a:spcBef>
              <a:buClr>
                <a:schemeClr val="tx1"/>
              </a:buClr>
              <a:buSzPct val="80000"/>
              <a:buFontTx/>
              <a:buChar char="•"/>
            </a:pPr>
            <a:r>
              <a:rPr lang="en-US" altLang="en-US" sz="2400" i="1">
                <a:latin typeface="Tahoma" panose="020B0604030504040204" pitchFamily="34" charset="0"/>
              </a:rPr>
              <a:t>Unconsciousness, unresponsiveness</a:t>
            </a:r>
          </a:p>
          <a:p>
            <a:pPr marL="623888" lvl="1" eaLnBrk="1" hangingPunct="1">
              <a:lnSpc>
                <a:spcPts val="2600"/>
              </a:lnSpc>
              <a:spcBef>
                <a:spcPts val="1500"/>
              </a:spcBef>
              <a:buClr>
                <a:schemeClr val="tx1"/>
              </a:buClr>
              <a:buSzPct val="80000"/>
              <a:buFontTx/>
              <a:buChar char="•"/>
            </a:pPr>
            <a:r>
              <a:rPr lang="en-US" altLang="en-US" sz="2400" i="1">
                <a:latin typeface="Tahoma" panose="020B0604030504040204" pitchFamily="34" charset="0"/>
              </a:rPr>
              <a:t>Convulsions (seizures)</a:t>
            </a:r>
          </a:p>
          <a:p>
            <a:pPr marL="623888" lvl="1" eaLnBrk="1" hangingPunct="1">
              <a:lnSpc>
                <a:spcPts val="2600"/>
              </a:lnSpc>
              <a:spcBef>
                <a:spcPts val="1500"/>
              </a:spcBef>
              <a:buClr>
                <a:schemeClr val="tx1"/>
              </a:buClr>
              <a:buSzPct val="80000"/>
              <a:buFontTx/>
              <a:buChar char="•"/>
            </a:pPr>
            <a:r>
              <a:rPr lang="en-US" altLang="en-US" sz="2400" i="1">
                <a:latin typeface="Tahoma" panose="020B0604030504040204" pitchFamily="34" charset="0"/>
              </a:rPr>
              <a:t>Inability to safely eat or drink</a:t>
            </a:r>
          </a:p>
        </p:txBody>
      </p:sp>
      <p:sp>
        <p:nvSpPr>
          <p:cNvPr id="147461" name="Slide Number Placeholder 3"/>
          <p:cNvSpPr txBox="1">
            <a:spLocks noGrp="1"/>
          </p:cNvSpPr>
          <p:nvPr/>
        </p:nvSpPr>
        <p:spPr bwMode="auto">
          <a:xfrm>
            <a:off x="4343400" y="66294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srgbClr val="EFEFF7"/>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8964024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sz="half" idx="4294967295"/>
          </p:nvPr>
        </p:nvSpPr>
        <p:spPr>
          <a:xfrm>
            <a:off x="228600" y="1025525"/>
            <a:ext cx="8458200" cy="5029200"/>
          </a:xfrm>
        </p:spPr>
        <p:txBody>
          <a:bodyPr/>
          <a:lstStyle/>
          <a:p>
            <a:pPr marL="3175" indent="9525" eaLnBrk="1" hangingPunct="1">
              <a:lnSpc>
                <a:spcPct val="105000"/>
              </a:lnSpc>
              <a:spcBef>
                <a:spcPct val="0"/>
              </a:spcBef>
              <a:buFontTx/>
              <a:buNone/>
            </a:pPr>
            <a:r>
              <a:rPr lang="en-US" altLang="en-US" sz="2800" b="1" dirty="0"/>
              <a:t>Type 1 </a:t>
            </a:r>
            <a:r>
              <a:rPr lang="en-US" altLang="en-US" sz="2800" b="1" dirty="0" smtClean="0"/>
              <a:t>Diabetes</a:t>
            </a:r>
            <a:r>
              <a:rPr lang="en-US" altLang="en-US" sz="2400" dirty="0" smtClean="0"/>
              <a:t> </a:t>
            </a:r>
            <a:endParaRPr lang="en-US" altLang="en-US" sz="2400" dirty="0"/>
          </a:p>
          <a:p>
            <a:pPr marL="3175" indent="9525" eaLnBrk="1" hangingPunct="1">
              <a:lnSpc>
                <a:spcPct val="105000"/>
              </a:lnSpc>
              <a:spcBef>
                <a:spcPct val="0"/>
              </a:spcBef>
              <a:buFontTx/>
              <a:buNone/>
            </a:pPr>
            <a:endParaRPr lang="en-US" altLang="en-US" sz="1600" dirty="0"/>
          </a:p>
          <a:p>
            <a:pPr marL="514350" lvl="1" eaLnBrk="1" hangingPunct="1">
              <a:buClr>
                <a:srgbClr val="CC0000"/>
              </a:buClr>
            </a:pPr>
            <a:r>
              <a:rPr lang="en-US" altLang="en-US" sz="2400" dirty="0"/>
              <a:t>Occurs when the pancreas does not produce insulin</a:t>
            </a:r>
          </a:p>
          <a:p>
            <a:pPr marL="514350" lvl="1" eaLnBrk="1" hangingPunct="1">
              <a:buClr>
                <a:srgbClr val="CC0000"/>
              </a:buClr>
            </a:pPr>
            <a:r>
              <a:rPr lang="en-US" altLang="en-US" sz="2400" dirty="0"/>
              <a:t>An autoimmune disorder</a:t>
            </a:r>
          </a:p>
          <a:p>
            <a:pPr marL="514350" lvl="1" eaLnBrk="1" hangingPunct="1">
              <a:buClr>
                <a:srgbClr val="CC0000"/>
              </a:buClr>
            </a:pPr>
            <a:r>
              <a:rPr lang="en-US" altLang="en-US" sz="2400" dirty="0"/>
              <a:t>Requires multiple doses of insulin every day – via shots or an insulin pump</a:t>
            </a:r>
          </a:p>
          <a:p>
            <a:pPr marL="514350" lvl="1" eaLnBrk="1" hangingPunct="1">
              <a:buClr>
                <a:srgbClr val="CC0000"/>
              </a:buClr>
            </a:pPr>
            <a:r>
              <a:rPr lang="en-US" altLang="en-US" sz="2400" dirty="0"/>
              <a:t>Accounts for 5 to 10% of all cases of diabetes and is the most prevalent type of diabetes among children and adolescents </a:t>
            </a:r>
          </a:p>
          <a:p>
            <a:pPr marL="514350" lvl="1" eaLnBrk="1" hangingPunct="1">
              <a:buClr>
                <a:srgbClr val="CC0000"/>
              </a:buClr>
            </a:pPr>
            <a:endParaRPr lang="en-US" altLang="en-US" sz="2400" dirty="0"/>
          </a:p>
          <a:p>
            <a:pPr marL="514350" lvl="1" eaLnBrk="1" hangingPunct="1">
              <a:spcBef>
                <a:spcPct val="0"/>
              </a:spcBef>
              <a:buClr>
                <a:srgbClr val="CC0000"/>
              </a:buClr>
              <a:buFontTx/>
              <a:buNone/>
            </a:pPr>
            <a:r>
              <a:rPr lang="en-US" altLang="en-US" b="1" dirty="0">
                <a:solidFill>
                  <a:srgbClr val="CC0000"/>
                </a:solidFill>
              </a:rPr>
              <a:t>Type 1 diabetes </a:t>
            </a:r>
          </a:p>
          <a:p>
            <a:pPr marL="514350" lvl="1" eaLnBrk="1" hangingPunct="1">
              <a:spcBef>
                <a:spcPct val="0"/>
              </a:spcBef>
              <a:buClr>
                <a:srgbClr val="CC0000"/>
              </a:buClr>
              <a:buFontTx/>
              <a:buNone/>
            </a:pPr>
            <a:r>
              <a:rPr lang="en-US" altLang="en-US" b="1" dirty="0">
                <a:solidFill>
                  <a:srgbClr val="CC0000"/>
                </a:solidFill>
              </a:rPr>
              <a:t>cannot be prevented.</a:t>
            </a:r>
            <a:r>
              <a:rPr lang="en-US" altLang="en-US" sz="2000" b="1" dirty="0">
                <a:solidFill>
                  <a:srgbClr val="CC0000"/>
                </a:solidFill>
              </a:rPr>
              <a:t> </a:t>
            </a:r>
          </a:p>
        </p:txBody>
      </p:sp>
      <p:pic>
        <p:nvPicPr>
          <p:cNvPr id="76803" name="Picture 4" descr="Collage8"/>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172200" y="4267200"/>
            <a:ext cx="2722563" cy="1808163"/>
          </a:xfrm>
          <a:ln>
            <a:solidFill>
              <a:schemeClr val="tx1"/>
            </a:solidFill>
            <a:miter lim="800000"/>
            <a:headEnd/>
            <a:tailEnd/>
          </a:ln>
        </p:spPr>
      </p:pic>
    </p:spTree>
    <p:extLst>
      <p:ext uri="{BB962C8B-B14F-4D97-AF65-F5344CB8AC3E}">
        <p14:creationId xmlns:p14="http://schemas.microsoft.com/office/powerpoint/2010/main" val="2922394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52436EE-3C52-4148-B935-2AB192F5DDBF}" type="slidenum">
              <a:rPr lang="en-US" altLang="en-US" smtClean="0"/>
              <a:pPr>
                <a:defRPr/>
              </a:pPr>
              <a:t>40</a:t>
            </a:fld>
            <a:endParaRPr lang="en-US" altLang="en-US"/>
          </a:p>
        </p:txBody>
      </p:sp>
      <p:sp>
        <p:nvSpPr>
          <p:cNvPr id="4" name="Rectangle 3"/>
          <p:cNvSpPr/>
          <p:nvPr/>
        </p:nvSpPr>
        <p:spPr>
          <a:xfrm>
            <a:off x="2667000" y="5221069"/>
            <a:ext cx="4572000" cy="646331"/>
          </a:xfrm>
          <a:prstGeom prst="rect">
            <a:avLst/>
          </a:prstGeom>
        </p:spPr>
        <p:txBody>
          <a:bodyPr>
            <a:spAutoFit/>
          </a:bodyPr>
          <a:lstStyle/>
          <a:p>
            <a:r>
              <a:rPr lang="en-US" dirty="0">
                <a:hlinkClick r:id="rId2"/>
              </a:rPr>
              <a:t>https://www.baqsimi.com/how-to-use-baqsimi</a:t>
            </a:r>
            <a:endParaRPr lang="en-US" dirty="0"/>
          </a:p>
        </p:txBody>
      </p:sp>
      <p:pic>
        <p:nvPicPr>
          <p:cNvPr id="3074" name="Picture 2" descr="BAQSIMI delivery device and carrying c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289" y="1066800"/>
            <a:ext cx="434339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57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6506CDA-8C37-466C-9655-39F0C8C2B8F2}"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49507" name="Rectangle 2"/>
          <p:cNvSpPr>
            <a:spLocks noGrp="1" noChangeArrowheads="1"/>
          </p:cNvSpPr>
          <p:nvPr>
            <p:ph type="title" idx="4294967295"/>
          </p:nvPr>
        </p:nvSpPr>
        <p:spPr>
          <a:xfrm>
            <a:off x="158750" y="1219200"/>
            <a:ext cx="8826500" cy="573088"/>
          </a:xfrm>
        </p:spPr>
        <p:txBody>
          <a:bodyPr/>
          <a:lstStyle/>
          <a:p>
            <a:pPr eaLnBrk="1" hangingPunct="1"/>
            <a:r>
              <a:rPr lang="en-US" altLang="en-US"/>
              <a:t>Procedure:  Act Immediately</a:t>
            </a:r>
          </a:p>
        </p:txBody>
      </p:sp>
      <p:sp>
        <p:nvSpPr>
          <p:cNvPr id="149508" name="Rectangle 3"/>
          <p:cNvSpPr>
            <a:spLocks noGrp="1" noChangeArrowheads="1"/>
          </p:cNvSpPr>
          <p:nvPr>
            <p:ph idx="4294967295"/>
          </p:nvPr>
        </p:nvSpPr>
        <p:spPr>
          <a:xfrm>
            <a:off x="304800" y="2057400"/>
            <a:ext cx="8509000" cy="3841750"/>
          </a:xfrm>
        </p:spPr>
        <p:txBody>
          <a:bodyPr/>
          <a:lstStyle/>
          <a:p>
            <a:pPr eaLnBrk="1" hangingPunct="1">
              <a:spcBef>
                <a:spcPts val="1200"/>
              </a:spcBef>
              <a:buClr>
                <a:schemeClr val="tx1"/>
              </a:buClr>
              <a:buSzPct val="80000"/>
            </a:pPr>
            <a:r>
              <a:rPr lang="en-US" altLang="en-US" sz="2400">
                <a:latin typeface="Tahoma" panose="020B0604030504040204" pitchFamily="34" charset="0"/>
              </a:rPr>
              <a:t>If possible check blood glucose, don’t delay</a:t>
            </a:r>
          </a:p>
          <a:p>
            <a:pPr eaLnBrk="1" hangingPunct="1">
              <a:spcBef>
                <a:spcPts val="1200"/>
              </a:spcBef>
              <a:buClr>
                <a:schemeClr val="tx1"/>
              </a:buClr>
              <a:buSzPct val="80000"/>
            </a:pPr>
            <a:r>
              <a:rPr lang="en-US" altLang="en-US" sz="2400">
                <a:latin typeface="Tahoma" panose="020B0604030504040204" pitchFamily="34" charset="0"/>
              </a:rPr>
              <a:t>If in doubt, always treat</a:t>
            </a:r>
          </a:p>
          <a:p>
            <a:pPr eaLnBrk="1" hangingPunct="1">
              <a:spcBef>
                <a:spcPts val="1200"/>
              </a:spcBef>
              <a:buClr>
                <a:schemeClr val="tx1"/>
              </a:buClr>
              <a:buSzPct val="80000"/>
            </a:pPr>
            <a:r>
              <a:rPr lang="en-US" altLang="en-US" sz="2400">
                <a:latin typeface="Tahoma" panose="020B0604030504040204" pitchFamily="34" charset="0"/>
              </a:rPr>
              <a:t>Position student safely on side for comfort and protection from injury</a:t>
            </a:r>
          </a:p>
          <a:p>
            <a:pPr eaLnBrk="1" hangingPunct="1">
              <a:spcBef>
                <a:spcPts val="1200"/>
              </a:spcBef>
              <a:buClr>
                <a:schemeClr val="tx1"/>
              </a:buClr>
              <a:buSzPct val="80000"/>
            </a:pPr>
            <a:r>
              <a:rPr lang="en-US" altLang="en-US" sz="2400">
                <a:latin typeface="Tahoma" panose="020B0604030504040204" pitchFamily="34" charset="0"/>
              </a:rPr>
              <a:t>School nurse or trained personnel notified to give glucagon in accordance with DMMP or emergency care plan</a:t>
            </a:r>
          </a:p>
          <a:p>
            <a:pPr eaLnBrk="1" hangingPunct="1">
              <a:spcBef>
                <a:spcPts val="1200"/>
              </a:spcBef>
              <a:buClr>
                <a:schemeClr val="tx1"/>
              </a:buClr>
              <a:buSzPct val="80000"/>
            </a:pPr>
            <a:r>
              <a:rPr lang="en-US" altLang="en-US" sz="2400">
                <a:latin typeface="Tahoma" panose="020B0604030504040204" pitchFamily="34" charset="0"/>
              </a:rPr>
              <a:t>Call 911, parent/guardian, school nurse as per DMMP or emergency care plan</a:t>
            </a:r>
          </a:p>
        </p:txBody>
      </p:sp>
      <p:sp>
        <p:nvSpPr>
          <p:cNvPr id="149509" name="Slide Number Placeholder 3"/>
          <p:cNvSpPr txBox="1">
            <a:spLocks noGrp="1"/>
          </p:cNvSpPr>
          <p:nvPr/>
        </p:nvSpPr>
        <p:spPr bwMode="auto">
          <a:xfrm>
            <a:off x="4343400" y="66294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srgbClr val="EFEFF7"/>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90310646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2987675" y="4146550"/>
            <a:ext cx="56229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KETONES</a:t>
            </a:r>
          </a:p>
        </p:txBody>
      </p:sp>
    </p:spTree>
    <p:extLst>
      <p:ext uri="{BB962C8B-B14F-4D97-AF65-F5344CB8AC3E}">
        <p14:creationId xmlns:p14="http://schemas.microsoft.com/office/powerpoint/2010/main" val="285610990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6BBED1-6B35-4D64-A4C0-31F911D00F70}"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1"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3603" name="Rectangle 2"/>
          <p:cNvSpPr>
            <a:spLocks noGrp="1" noChangeArrowheads="1"/>
          </p:cNvSpPr>
          <p:nvPr>
            <p:ph type="title" idx="4294967295"/>
          </p:nvPr>
        </p:nvSpPr>
        <p:spPr>
          <a:xfrm>
            <a:off x="158750" y="1535113"/>
            <a:ext cx="8826500" cy="573087"/>
          </a:xfrm>
        </p:spPr>
        <p:txBody>
          <a:bodyPr/>
          <a:lstStyle/>
          <a:p>
            <a:pPr eaLnBrk="1" hangingPunct="1"/>
            <a:r>
              <a:rPr lang="en-US" altLang="en-US"/>
              <a:t>What Are Ketones? </a:t>
            </a:r>
          </a:p>
        </p:txBody>
      </p:sp>
      <p:sp>
        <p:nvSpPr>
          <p:cNvPr id="153604" name="Rectangle 3"/>
          <p:cNvSpPr>
            <a:spLocks noGrp="1" noChangeArrowheads="1"/>
          </p:cNvSpPr>
          <p:nvPr>
            <p:ph idx="4294967295"/>
          </p:nvPr>
        </p:nvSpPr>
        <p:spPr>
          <a:xfrm>
            <a:off x="361950" y="2382838"/>
            <a:ext cx="8509000" cy="3841750"/>
          </a:xfrm>
        </p:spPr>
        <p:txBody>
          <a:bodyPr/>
          <a:lstStyle/>
          <a:p>
            <a:pPr eaLnBrk="1" hangingPunct="1">
              <a:spcBef>
                <a:spcPts val="1800"/>
              </a:spcBef>
              <a:buClr>
                <a:schemeClr val="tx1"/>
              </a:buClr>
              <a:buSzPct val="80000"/>
            </a:pPr>
            <a:r>
              <a:rPr lang="en-US" altLang="en-US" sz="2400">
                <a:latin typeface="Tahoma" panose="020B0604030504040204" pitchFamily="34" charset="0"/>
              </a:rPr>
              <a:t>Acids that result when the body does not have enough insulin and uses fats for energy</a:t>
            </a:r>
          </a:p>
          <a:p>
            <a:pPr eaLnBrk="1" hangingPunct="1">
              <a:spcBef>
                <a:spcPts val="1800"/>
              </a:spcBef>
              <a:buClr>
                <a:schemeClr val="tx1"/>
              </a:buClr>
              <a:buSzPct val="80000"/>
            </a:pPr>
            <a:r>
              <a:rPr lang="en-US" altLang="en-US" sz="2400">
                <a:latin typeface="Tahoma" panose="020B0604030504040204" pitchFamily="34" charset="0"/>
              </a:rPr>
              <a:t>May occur when insulin is not given, during illness or extreme bodily stress, or with dehydration</a:t>
            </a:r>
          </a:p>
          <a:p>
            <a:pPr eaLnBrk="1" hangingPunct="1">
              <a:spcBef>
                <a:spcPts val="1800"/>
              </a:spcBef>
              <a:buClr>
                <a:schemeClr val="tx1"/>
              </a:buClr>
              <a:buSzPct val="80000"/>
            </a:pPr>
            <a:r>
              <a:rPr lang="en-US" altLang="en-US" sz="2400">
                <a:latin typeface="Tahoma" panose="020B0604030504040204" pitchFamily="34" charset="0"/>
              </a:rPr>
              <a:t>Can cause abdominal pain, nausea, and vomiting</a:t>
            </a:r>
          </a:p>
          <a:p>
            <a:pPr eaLnBrk="1" hangingPunct="1">
              <a:spcBef>
                <a:spcPts val="1800"/>
              </a:spcBef>
              <a:buClr>
                <a:schemeClr val="tx1"/>
              </a:buClr>
              <a:buSzPct val="80000"/>
            </a:pPr>
            <a:r>
              <a:rPr lang="en-US" altLang="en-US" sz="2400">
                <a:latin typeface="Tahoma" panose="020B0604030504040204" pitchFamily="34" charset="0"/>
              </a:rPr>
              <a:t>Without sufficient insulin ketones</a:t>
            </a:r>
            <a:r>
              <a:rPr lang="en-US" altLang="en-US" sz="2400">
                <a:solidFill>
                  <a:srgbClr val="FF0000"/>
                </a:solidFill>
                <a:latin typeface="Tahoma" panose="020B0604030504040204" pitchFamily="34" charset="0"/>
              </a:rPr>
              <a:t> </a:t>
            </a:r>
            <a:r>
              <a:rPr lang="en-US" altLang="en-US" sz="2400">
                <a:latin typeface="Tahoma" panose="020B0604030504040204" pitchFamily="34" charset="0"/>
              </a:rPr>
              <a:t>continue to build up in the blood and result in diabetic ketoacidosis (DKA)</a:t>
            </a:r>
          </a:p>
          <a:p>
            <a:pPr eaLnBrk="1" hangingPunct="1">
              <a:buClr>
                <a:srgbClr val="3F0066"/>
              </a:buClr>
            </a:pPr>
            <a:endParaRPr lang="en-US" altLang="en-US" sz="2000">
              <a:latin typeface="Tahoma" panose="020B0604030504040204" pitchFamily="34" charset="0"/>
            </a:endParaRPr>
          </a:p>
        </p:txBody>
      </p:sp>
    </p:spTree>
    <p:extLst>
      <p:ext uri="{BB962C8B-B14F-4D97-AF65-F5344CB8AC3E}">
        <p14:creationId xmlns:p14="http://schemas.microsoft.com/office/powerpoint/2010/main" val="160082461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6EA39B-05D4-4DA2-A370-F0FFF6D4109E}"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1"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5651" name="Rectangle 3"/>
          <p:cNvSpPr>
            <a:spLocks noGrp="1" noChangeArrowheads="1"/>
          </p:cNvSpPr>
          <p:nvPr>
            <p:ph type="body" sz="half" idx="4294967295"/>
          </p:nvPr>
        </p:nvSpPr>
        <p:spPr>
          <a:xfrm>
            <a:off x="533400" y="1828800"/>
            <a:ext cx="6629400" cy="4800600"/>
          </a:xfrm>
        </p:spPr>
        <p:txBody>
          <a:bodyPr/>
          <a:lstStyle/>
          <a:p>
            <a:pPr marL="282575" indent="-282575" eaLnBrk="1" hangingPunct="1">
              <a:spcBef>
                <a:spcPts val="1800"/>
              </a:spcBef>
              <a:buFont typeface="Wingdings" panose="05000000000000000000" pitchFamily="2" charset="2"/>
              <a:buNone/>
            </a:pPr>
            <a:r>
              <a:rPr lang="en-US" altLang="en-US" sz="2000">
                <a:latin typeface="Tahoma" panose="020B0604030504040204" pitchFamily="34" charset="0"/>
              </a:rPr>
              <a:t>1. Gather supplies</a:t>
            </a:r>
          </a:p>
          <a:p>
            <a:pPr marL="282575" indent="-282575" eaLnBrk="1" hangingPunct="1">
              <a:spcBef>
                <a:spcPts val="1800"/>
              </a:spcBef>
              <a:buFont typeface="Wingdings" panose="05000000000000000000" pitchFamily="2" charset="2"/>
              <a:buNone/>
            </a:pPr>
            <a:r>
              <a:rPr lang="en-US" altLang="en-US" sz="2000">
                <a:latin typeface="Tahoma" panose="020B0604030504040204" pitchFamily="34" charset="0"/>
              </a:rPr>
              <a:t>2. Student urinates in clean cup</a:t>
            </a:r>
          </a:p>
          <a:p>
            <a:pPr marL="282575" indent="-282575" eaLnBrk="1" hangingPunct="1">
              <a:spcBef>
                <a:spcPts val="1800"/>
              </a:spcBef>
              <a:buFont typeface="Wingdings" panose="05000000000000000000" pitchFamily="2" charset="2"/>
              <a:buNone/>
            </a:pPr>
            <a:r>
              <a:rPr lang="en-US" altLang="en-US" sz="2000">
                <a:latin typeface="Tahoma" panose="020B0604030504040204" pitchFamily="34" charset="0"/>
              </a:rPr>
              <a:t>3. Put on gloves, if performed by someone other </a:t>
            </a:r>
            <a:br>
              <a:rPr lang="en-US" altLang="en-US" sz="2000">
                <a:latin typeface="Tahoma" panose="020B0604030504040204" pitchFamily="34" charset="0"/>
              </a:rPr>
            </a:br>
            <a:r>
              <a:rPr lang="en-US" altLang="en-US" sz="2000">
                <a:latin typeface="Tahoma" panose="020B0604030504040204" pitchFamily="34" charset="0"/>
              </a:rPr>
              <a:t>than student</a:t>
            </a:r>
          </a:p>
          <a:p>
            <a:pPr marL="282575" indent="-282575" eaLnBrk="1" hangingPunct="1">
              <a:spcBef>
                <a:spcPts val="1800"/>
              </a:spcBef>
              <a:buFont typeface="Wingdings" panose="05000000000000000000" pitchFamily="2" charset="2"/>
              <a:buNone/>
            </a:pPr>
            <a:r>
              <a:rPr lang="en-US" altLang="en-US" sz="2000">
                <a:latin typeface="Tahoma" panose="020B0604030504040204" pitchFamily="34" charset="0"/>
              </a:rPr>
              <a:t>4. Dip the ketone test strip in the cup </a:t>
            </a:r>
            <a:br>
              <a:rPr lang="en-US" altLang="en-US" sz="2000">
                <a:latin typeface="Tahoma" panose="020B0604030504040204" pitchFamily="34" charset="0"/>
              </a:rPr>
            </a:br>
            <a:r>
              <a:rPr lang="en-US" altLang="en-US" sz="2000">
                <a:latin typeface="Tahoma" panose="020B0604030504040204" pitchFamily="34" charset="0"/>
              </a:rPr>
              <a:t>containing urine. Shake off excess urine</a:t>
            </a:r>
          </a:p>
          <a:p>
            <a:pPr marL="282575" indent="-282575" eaLnBrk="1" hangingPunct="1">
              <a:spcBef>
                <a:spcPts val="1800"/>
              </a:spcBef>
              <a:buFont typeface="Wingdings" panose="05000000000000000000" pitchFamily="2" charset="2"/>
              <a:buNone/>
            </a:pPr>
            <a:r>
              <a:rPr lang="en-US" altLang="en-US" sz="2000">
                <a:latin typeface="Tahoma" panose="020B0604030504040204" pitchFamily="34" charset="0"/>
              </a:rPr>
              <a:t>5. Wait 15 - 60 seconds </a:t>
            </a:r>
          </a:p>
          <a:p>
            <a:pPr marL="282575" indent="-282575" eaLnBrk="1" hangingPunct="1">
              <a:spcBef>
                <a:spcPts val="1800"/>
              </a:spcBef>
              <a:buFont typeface="Wingdings" panose="05000000000000000000" pitchFamily="2" charset="2"/>
              <a:buNone/>
            </a:pPr>
            <a:r>
              <a:rPr lang="en-US" altLang="en-US" sz="2000">
                <a:latin typeface="Tahoma" panose="020B0604030504040204" pitchFamily="34" charset="0"/>
              </a:rPr>
              <a:t>6. Read results at designated time </a:t>
            </a:r>
          </a:p>
          <a:p>
            <a:pPr marL="282575" indent="-282575" eaLnBrk="1" hangingPunct="1">
              <a:spcBef>
                <a:spcPts val="1800"/>
              </a:spcBef>
              <a:buFont typeface="Wingdings" panose="05000000000000000000" pitchFamily="2" charset="2"/>
              <a:buNone/>
            </a:pPr>
            <a:r>
              <a:rPr lang="en-US" altLang="en-US" sz="2000">
                <a:latin typeface="Tahoma" panose="020B0604030504040204" pitchFamily="34" charset="0"/>
              </a:rPr>
              <a:t>7. Record results, take action per DMMP</a:t>
            </a:r>
          </a:p>
        </p:txBody>
      </p:sp>
      <p:pic>
        <p:nvPicPr>
          <p:cNvPr id="155652" name="Picture 9" descr="Gloves 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81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Rectangle 2"/>
          <p:cNvSpPr>
            <a:spLocks noGrp="1" noChangeArrowheads="1"/>
          </p:cNvSpPr>
          <p:nvPr>
            <p:ph type="title" idx="4294967295"/>
          </p:nvPr>
        </p:nvSpPr>
        <p:spPr>
          <a:xfrm>
            <a:off x="158750" y="1219200"/>
            <a:ext cx="8826500" cy="573088"/>
          </a:xfrm>
        </p:spPr>
        <p:txBody>
          <a:bodyPr/>
          <a:lstStyle/>
          <a:p>
            <a:pPr eaLnBrk="1" hangingPunct="1"/>
            <a:r>
              <a:rPr lang="en-US" altLang="en-US"/>
              <a:t>How to Test Urine Ketones</a:t>
            </a:r>
          </a:p>
        </p:txBody>
      </p:sp>
      <p:pic>
        <p:nvPicPr>
          <p:cNvPr id="155654" name="Picture 4" descr="URINE-CHECK"/>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5562600" y="3581400"/>
            <a:ext cx="1714500" cy="1370013"/>
          </a:xfrm>
        </p:spPr>
      </p:pic>
      <p:pic>
        <p:nvPicPr>
          <p:cNvPr id="155655" name="Picture 6" descr="URINE teststrips"/>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781800" y="4800600"/>
            <a:ext cx="2063750" cy="1600200"/>
          </a:xfrm>
        </p:spPr>
      </p:pic>
    </p:spTree>
    <p:extLst>
      <p:ext uri="{BB962C8B-B14F-4D97-AF65-F5344CB8AC3E}">
        <p14:creationId xmlns:p14="http://schemas.microsoft.com/office/powerpoint/2010/main" val="301029615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E977BB1-A230-48BF-A04F-DE1A3D6DB603}"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1"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7699" name="Rectangle 2"/>
          <p:cNvSpPr>
            <a:spLocks noGrp="1" noChangeArrowheads="1"/>
          </p:cNvSpPr>
          <p:nvPr>
            <p:ph type="title" idx="4294967295"/>
          </p:nvPr>
        </p:nvSpPr>
        <p:spPr>
          <a:xfrm>
            <a:off x="158750" y="1535113"/>
            <a:ext cx="8826500" cy="573087"/>
          </a:xfrm>
        </p:spPr>
        <p:txBody>
          <a:bodyPr/>
          <a:lstStyle/>
          <a:p>
            <a:pPr eaLnBrk="1" hangingPunct="1"/>
            <a:r>
              <a:rPr lang="en-US" altLang="en-US"/>
              <a:t>Treatment of Ketones</a:t>
            </a:r>
          </a:p>
        </p:txBody>
      </p:sp>
      <p:sp>
        <p:nvSpPr>
          <p:cNvPr id="157700" name="Rectangle 3"/>
          <p:cNvSpPr>
            <a:spLocks noGrp="1" noChangeArrowheads="1"/>
          </p:cNvSpPr>
          <p:nvPr>
            <p:ph idx="4294967295"/>
          </p:nvPr>
        </p:nvSpPr>
        <p:spPr>
          <a:xfrm>
            <a:off x="1219200" y="2711450"/>
            <a:ext cx="8509000" cy="3841750"/>
          </a:xfrm>
        </p:spPr>
        <p:txBody>
          <a:bodyPr/>
          <a:lstStyle/>
          <a:p>
            <a:pPr marL="457200" indent="-457200" eaLnBrk="1" hangingPunct="1">
              <a:buClr>
                <a:srgbClr val="3F0066"/>
              </a:buClr>
            </a:pPr>
            <a:endParaRPr lang="en-US" altLang="en-US" sz="2400"/>
          </a:p>
          <a:p>
            <a:pPr marL="457200" indent="-457200" eaLnBrk="1" hangingPunct="1">
              <a:spcBef>
                <a:spcPts val="4800"/>
              </a:spcBef>
              <a:buClr>
                <a:schemeClr val="tx1"/>
              </a:buClr>
              <a:buSzPct val="80000"/>
            </a:pPr>
            <a:r>
              <a:rPr lang="en-US" altLang="en-US" sz="2400">
                <a:latin typeface="Tahoma" panose="020B0604030504040204" pitchFamily="34" charset="0"/>
              </a:rPr>
              <a:t>free use of bathroom</a:t>
            </a:r>
          </a:p>
          <a:p>
            <a:pPr marL="457200" indent="-457200" eaLnBrk="1" hangingPunct="1">
              <a:buClr>
                <a:schemeClr val="tx1"/>
              </a:buClr>
              <a:buSzPct val="80000"/>
            </a:pPr>
            <a:r>
              <a:rPr lang="en-US" altLang="en-US" sz="2400">
                <a:latin typeface="Tahoma" panose="020B0604030504040204" pitchFamily="34" charset="0"/>
              </a:rPr>
              <a:t>sugar-free liquids</a:t>
            </a:r>
          </a:p>
          <a:p>
            <a:pPr marL="457200" indent="-457200" eaLnBrk="1" hangingPunct="1">
              <a:buClr>
                <a:schemeClr val="tx1"/>
              </a:buClr>
              <a:buSzPct val="80000"/>
            </a:pPr>
            <a:r>
              <a:rPr lang="en-US" altLang="en-US" sz="2400">
                <a:latin typeface="Tahoma" panose="020B0604030504040204" pitchFamily="34" charset="0"/>
              </a:rPr>
              <a:t>insulin as per DMMP</a:t>
            </a:r>
          </a:p>
          <a:p>
            <a:pPr marL="457200" indent="-457200" eaLnBrk="1" hangingPunct="1">
              <a:buClr>
                <a:schemeClr val="tx1"/>
              </a:buClr>
              <a:buSzPct val="80000"/>
            </a:pPr>
            <a:r>
              <a:rPr lang="en-US" altLang="en-US" sz="2400">
                <a:latin typeface="Tahoma" panose="020B0604030504040204" pitchFamily="34" charset="0"/>
              </a:rPr>
              <a:t>limit physical activity</a:t>
            </a:r>
          </a:p>
          <a:p>
            <a:pPr marL="457200" indent="-457200" eaLnBrk="1" hangingPunct="1">
              <a:buClr>
                <a:schemeClr val="tx1"/>
              </a:buClr>
              <a:buSzPct val="80000"/>
            </a:pPr>
            <a:r>
              <a:rPr lang="en-US" altLang="en-US" sz="2400">
                <a:latin typeface="Tahoma" panose="020B0604030504040204" pitchFamily="34" charset="0"/>
              </a:rPr>
              <a:t>if vomiting or lethargic, call parent/guardian</a:t>
            </a:r>
            <a:endParaRPr lang="en-US" altLang="en-US">
              <a:latin typeface="Tahoma" panose="020B0604030504040204" pitchFamily="34" charset="0"/>
            </a:endParaRPr>
          </a:p>
        </p:txBody>
      </p:sp>
      <p:sp>
        <p:nvSpPr>
          <p:cNvPr id="157701" name="Rectangle 4"/>
          <p:cNvSpPr>
            <a:spLocks noChangeArrowheads="1"/>
          </p:cNvSpPr>
          <p:nvPr/>
        </p:nvSpPr>
        <p:spPr bwMode="auto">
          <a:xfrm>
            <a:off x="1219200" y="3276600"/>
            <a:ext cx="224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Generally:</a:t>
            </a:r>
          </a:p>
        </p:txBody>
      </p:sp>
      <p:sp>
        <p:nvSpPr>
          <p:cNvPr id="157702" name="Rectangle 5"/>
          <p:cNvSpPr>
            <a:spLocks noChangeArrowheads="1"/>
          </p:cNvSpPr>
          <p:nvPr/>
        </p:nvSpPr>
        <p:spPr bwMode="auto">
          <a:xfrm>
            <a:off x="609600" y="2286000"/>
            <a:ext cx="769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DMMP specifies treatment for ketones for the individual student.</a:t>
            </a:r>
          </a:p>
        </p:txBody>
      </p:sp>
    </p:spTree>
    <p:extLst>
      <p:ext uri="{BB962C8B-B14F-4D97-AF65-F5344CB8AC3E}">
        <p14:creationId xmlns:p14="http://schemas.microsoft.com/office/powerpoint/2010/main" val="390426221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4"/>
          <p:cNvSpPr>
            <a:spLocks noGrp="1" noChangeArrowheads="1"/>
          </p:cNvSpPr>
          <p:nvPr>
            <p:ph type="ctrTitle" idx="4294967295"/>
          </p:nvPr>
        </p:nvSpPr>
        <p:spPr bwMode="auto">
          <a:xfrm>
            <a:off x="3657600" y="3586163"/>
            <a:ext cx="4114800" cy="1052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altLang="en-US" sz="3200">
                <a:solidFill>
                  <a:srgbClr val="FFFFFF"/>
                </a:solidFill>
                <a:latin typeface="Tahoma" panose="020B0604030504040204" pitchFamily="34" charset="0"/>
              </a:rPr>
              <a:t>NUTRITION</a:t>
            </a:r>
            <a:endParaRPr lang="en-US" altLang="en-US" sz="3200" b="1">
              <a:solidFill>
                <a:srgbClr val="FFFFFF"/>
              </a:solidFill>
              <a:latin typeface="Tahoma" panose="020B0604030504040204" pitchFamily="34" charset="0"/>
            </a:endParaRPr>
          </a:p>
        </p:txBody>
      </p:sp>
    </p:spTree>
    <p:extLst>
      <p:ext uri="{BB962C8B-B14F-4D97-AF65-F5344CB8AC3E}">
        <p14:creationId xmlns:p14="http://schemas.microsoft.com/office/powerpoint/2010/main" val="25502990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892B6161-A56E-4F70-99C9-AB4247869440}"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47</a:t>
            </a:fld>
            <a:endParaRPr kumimoji="1"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1795" name="Rectangle 2"/>
          <p:cNvSpPr>
            <a:spLocks noGrp="1" noChangeArrowheads="1"/>
          </p:cNvSpPr>
          <p:nvPr>
            <p:ph type="title" idx="4294967295"/>
          </p:nvPr>
        </p:nvSpPr>
        <p:spPr>
          <a:xfrm>
            <a:off x="152400" y="1295400"/>
            <a:ext cx="8991600" cy="762000"/>
          </a:xfrm>
        </p:spPr>
        <p:txBody>
          <a:bodyPr/>
          <a:lstStyle/>
          <a:p>
            <a:pPr eaLnBrk="1" hangingPunct="1"/>
            <a:r>
              <a:rPr lang="en-US" altLang="en-US" sz="4000"/>
              <a:t>Basic Meal Plans</a:t>
            </a:r>
          </a:p>
        </p:txBody>
      </p:sp>
      <p:sp>
        <p:nvSpPr>
          <p:cNvPr id="161796" name="Rectangle 3"/>
          <p:cNvSpPr>
            <a:spLocks noGrp="1" noChangeArrowheads="1"/>
          </p:cNvSpPr>
          <p:nvPr>
            <p:ph type="body" sz="half" idx="4294967295"/>
          </p:nvPr>
        </p:nvSpPr>
        <p:spPr>
          <a:xfrm>
            <a:off x="609600" y="2362200"/>
            <a:ext cx="8534400" cy="4114800"/>
          </a:xfrm>
        </p:spPr>
        <p:txBody>
          <a:bodyPr/>
          <a:lstStyle/>
          <a:p>
            <a:pPr marL="463550" indent="-463550" eaLnBrk="1" hangingPunct="1">
              <a:lnSpc>
                <a:spcPct val="90000"/>
              </a:lnSpc>
              <a:spcBef>
                <a:spcPct val="0"/>
              </a:spcBef>
              <a:buFontTx/>
              <a:buNone/>
              <a:tabLst>
                <a:tab pos="1033463" algn="l"/>
              </a:tabLst>
            </a:pPr>
            <a:r>
              <a:rPr lang="en-US" altLang="en-US" sz="2800" b="1">
                <a:latin typeface="Tahoma" panose="020B0604030504040204" pitchFamily="34" charset="0"/>
              </a:rPr>
              <a:t>Key: </a:t>
            </a:r>
            <a:r>
              <a:rPr lang="en-US" altLang="en-US" sz="2800">
                <a:latin typeface="Tahoma" panose="020B0604030504040204" pitchFamily="34" charset="0"/>
              </a:rPr>
              <a:t>Balance insulin/medications with carb intake</a:t>
            </a:r>
          </a:p>
          <a:p>
            <a:pPr marL="463550" indent="-463550" eaLnBrk="1" hangingPunct="1">
              <a:lnSpc>
                <a:spcPct val="90000"/>
              </a:lnSpc>
              <a:spcBef>
                <a:spcPts val="2400"/>
              </a:spcBef>
              <a:buClr>
                <a:schemeClr val="tx1"/>
              </a:buClr>
              <a:buSzPct val="80000"/>
              <a:tabLst>
                <a:tab pos="1033463" algn="l"/>
              </a:tabLst>
            </a:pPr>
            <a:r>
              <a:rPr lang="en-US" altLang="en-US" sz="2800">
                <a:latin typeface="Tahoma" panose="020B0604030504040204" pitchFamily="34" charset="0"/>
              </a:rPr>
              <a:t>Most students have flexibility in WHAT to eat</a:t>
            </a:r>
          </a:p>
          <a:p>
            <a:pPr marL="968375" lvl="1" eaLnBrk="1" hangingPunct="1">
              <a:lnSpc>
                <a:spcPct val="90000"/>
              </a:lnSpc>
              <a:buClr>
                <a:srgbClr val="3F0066"/>
              </a:buClr>
              <a:tabLst>
                <a:tab pos="1033463" algn="l"/>
              </a:tabLst>
            </a:pPr>
            <a:r>
              <a:rPr lang="en-US" altLang="en-US" sz="2400" i="1">
                <a:latin typeface="Tahoma" panose="020B0604030504040204" pitchFamily="34" charset="0"/>
              </a:rPr>
              <a:t>Basic Carbohydrate Counting</a:t>
            </a:r>
          </a:p>
          <a:p>
            <a:pPr marL="968375" lvl="1" eaLnBrk="1" hangingPunct="1">
              <a:lnSpc>
                <a:spcPct val="90000"/>
              </a:lnSpc>
              <a:buClr>
                <a:srgbClr val="3F0066"/>
              </a:buClr>
              <a:tabLst>
                <a:tab pos="1033463" algn="l"/>
              </a:tabLst>
            </a:pPr>
            <a:r>
              <a:rPr lang="en-US" altLang="en-US" sz="2400" i="1">
                <a:latin typeface="Tahoma" panose="020B0604030504040204" pitchFamily="34" charset="0"/>
              </a:rPr>
              <a:t>Advanced Carbohydrate Counting</a:t>
            </a:r>
            <a:endParaRPr lang="en-US" altLang="en-US" sz="2400" i="1">
              <a:solidFill>
                <a:srgbClr val="FF4F4F"/>
              </a:solidFill>
              <a:latin typeface="Tahoma" panose="020B0604030504040204" pitchFamily="34" charset="0"/>
            </a:endParaRPr>
          </a:p>
          <a:p>
            <a:pPr marL="463550" indent="-463550" eaLnBrk="1" hangingPunct="1">
              <a:lnSpc>
                <a:spcPct val="90000"/>
              </a:lnSpc>
              <a:spcBef>
                <a:spcPts val="2400"/>
              </a:spcBef>
              <a:buClr>
                <a:schemeClr val="tx1"/>
              </a:buClr>
              <a:buSzPct val="80000"/>
              <a:tabLst>
                <a:tab pos="1033463" algn="l"/>
              </a:tabLst>
            </a:pPr>
            <a:r>
              <a:rPr lang="en-US" altLang="en-US" sz="2800">
                <a:latin typeface="Tahoma" panose="020B0604030504040204" pitchFamily="34" charset="0"/>
              </a:rPr>
              <a:t>Many students have flexibility in WHEN to eat</a:t>
            </a:r>
          </a:p>
          <a:p>
            <a:pPr marL="968375" lvl="1" eaLnBrk="1" hangingPunct="1">
              <a:lnSpc>
                <a:spcPct val="90000"/>
              </a:lnSpc>
              <a:buClr>
                <a:srgbClr val="3F0066"/>
              </a:buClr>
              <a:tabLst>
                <a:tab pos="1033463" algn="l"/>
              </a:tabLst>
            </a:pPr>
            <a:r>
              <a:rPr lang="en-US" altLang="en-US" sz="2400" i="1">
                <a:latin typeface="Tahoma" panose="020B0604030504040204" pitchFamily="34" charset="0"/>
              </a:rPr>
              <a:t>More precise insulin delivery (pumps, pens)</a:t>
            </a:r>
          </a:p>
          <a:p>
            <a:pPr marL="968375" lvl="1" eaLnBrk="1" hangingPunct="1">
              <a:lnSpc>
                <a:spcPct val="90000"/>
              </a:lnSpc>
              <a:buClr>
                <a:srgbClr val="3F0066"/>
              </a:buClr>
              <a:tabLst>
                <a:tab pos="1033463" algn="l"/>
              </a:tabLst>
            </a:pPr>
            <a:r>
              <a:rPr lang="en-US" altLang="en-US" sz="2400" i="1">
                <a:latin typeface="Tahoma" panose="020B0604030504040204" pitchFamily="34" charset="0"/>
              </a:rPr>
              <a:t>Rapid-acting insulins</a:t>
            </a:r>
          </a:p>
          <a:p>
            <a:pPr marL="968375" lvl="1" eaLnBrk="1" hangingPunct="1">
              <a:lnSpc>
                <a:spcPct val="90000"/>
              </a:lnSpc>
              <a:buClr>
                <a:srgbClr val="3F0066"/>
              </a:buClr>
              <a:tabLst>
                <a:tab pos="1033463" algn="l"/>
              </a:tabLst>
            </a:pPr>
            <a:r>
              <a:rPr lang="en-US" altLang="en-US" sz="2400" i="1">
                <a:latin typeface="Tahoma" panose="020B0604030504040204" pitchFamily="34" charset="0"/>
              </a:rPr>
              <a:t>Time dosing of insulin according to DMMP</a:t>
            </a:r>
          </a:p>
          <a:p>
            <a:pPr marL="463550" indent="-463550" eaLnBrk="1" hangingPunct="1">
              <a:lnSpc>
                <a:spcPct val="90000"/>
              </a:lnSpc>
              <a:buClr>
                <a:srgbClr val="3F0066"/>
              </a:buClr>
              <a:buFontTx/>
              <a:buNone/>
              <a:tabLst>
                <a:tab pos="1033463" algn="l"/>
              </a:tabLst>
            </a:pPr>
            <a:endParaRPr lang="en-US" altLang="en-US" sz="2400" i="1">
              <a:latin typeface="Tahoma" panose="020B0604030504040204" pitchFamily="34" charset="0"/>
            </a:endParaRPr>
          </a:p>
        </p:txBody>
      </p:sp>
    </p:spTree>
    <p:extLst>
      <p:ext uri="{BB962C8B-B14F-4D97-AF65-F5344CB8AC3E}">
        <p14:creationId xmlns:p14="http://schemas.microsoft.com/office/powerpoint/2010/main" val="20121271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354BE06B-62E8-4FD5-9A23-18E6CBCEE3B3}"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48</a:t>
            </a:fld>
            <a:endParaRPr kumimoji="1"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3843" name="Rectangle 2"/>
          <p:cNvSpPr>
            <a:spLocks noGrp="1" noChangeArrowheads="1"/>
          </p:cNvSpPr>
          <p:nvPr>
            <p:ph type="title" idx="4294967295"/>
          </p:nvPr>
        </p:nvSpPr>
        <p:spPr>
          <a:xfrm>
            <a:off x="0" y="1676400"/>
            <a:ext cx="9144000" cy="381000"/>
          </a:xfrm>
        </p:spPr>
        <p:txBody>
          <a:bodyPr/>
          <a:lstStyle/>
          <a:p>
            <a:pPr eaLnBrk="1" hangingPunct="1">
              <a:lnSpc>
                <a:spcPct val="125000"/>
              </a:lnSpc>
            </a:pPr>
            <a:r>
              <a:rPr lang="en-US" altLang="en-US"/>
              <a:t>Advanced Carbohydrate Counting</a:t>
            </a:r>
            <a:r>
              <a:rPr lang="en-US" altLang="en-US" sz="4400"/>
              <a:t> </a:t>
            </a:r>
            <a:endParaRPr lang="en-US" altLang="en-US" sz="2400"/>
          </a:p>
        </p:txBody>
      </p:sp>
      <p:sp>
        <p:nvSpPr>
          <p:cNvPr id="163844" name="Rectangle 3"/>
          <p:cNvSpPr>
            <a:spLocks noGrp="1" noChangeArrowheads="1"/>
          </p:cNvSpPr>
          <p:nvPr>
            <p:ph type="body" idx="4294967295"/>
          </p:nvPr>
        </p:nvSpPr>
        <p:spPr>
          <a:xfrm>
            <a:off x="457200" y="2895600"/>
            <a:ext cx="8458200" cy="3352800"/>
          </a:xfrm>
        </p:spPr>
        <p:txBody>
          <a:bodyPr/>
          <a:lstStyle/>
          <a:p>
            <a:pPr eaLnBrk="1" hangingPunct="1">
              <a:spcBef>
                <a:spcPct val="80000"/>
              </a:spcBef>
              <a:buFontTx/>
              <a:buNone/>
            </a:pPr>
            <a:r>
              <a:rPr kumimoji="1" lang="en-US" altLang="en-US" sz="2400">
                <a:latin typeface="Tahoma" panose="020B0604030504040204" pitchFamily="34" charset="0"/>
              </a:rPr>
              <a:t>The insulin-to-carb ratio:</a:t>
            </a:r>
          </a:p>
          <a:p>
            <a:pPr lvl="1" eaLnBrk="1" hangingPunct="1">
              <a:spcBef>
                <a:spcPct val="10000"/>
              </a:spcBef>
              <a:buClr>
                <a:schemeClr val="tx1"/>
              </a:buClr>
              <a:buSzPct val="80000"/>
            </a:pPr>
            <a:r>
              <a:rPr kumimoji="1" lang="en-US" altLang="en-US" sz="2400">
                <a:latin typeface="Tahoma" panose="020B0604030504040204" pitchFamily="34" charset="0"/>
              </a:rPr>
              <a:t>Varies from student to student</a:t>
            </a:r>
          </a:p>
          <a:p>
            <a:pPr lvl="1" eaLnBrk="1" hangingPunct="1">
              <a:spcBef>
                <a:spcPct val="10000"/>
              </a:spcBef>
              <a:buClr>
                <a:schemeClr val="tx1"/>
              </a:buClr>
              <a:buSzPct val="80000"/>
            </a:pPr>
            <a:r>
              <a:rPr kumimoji="1" lang="en-US" altLang="en-US" sz="2400">
                <a:latin typeface="Tahoma" panose="020B0604030504040204" pitchFamily="34" charset="0"/>
              </a:rPr>
              <a:t>Is determined by the student’s health care team </a:t>
            </a:r>
          </a:p>
          <a:p>
            <a:pPr lvl="1" eaLnBrk="1" hangingPunct="1">
              <a:spcBef>
                <a:spcPct val="10000"/>
              </a:spcBef>
              <a:buClr>
                <a:schemeClr val="tx1"/>
              </a:buClr>
              <a:buSzPct val="80000"/>
            </a:pPr>
            <a:r>
              <a:rPr kumimoji="1" lang="en-US" altLang="en-US" sz="2400">
                <a:latin typeface="Tahoma" panose="020B0604030504040204" pitchFamily="34" charset="0"/>
              </a:rPr>
              <a:t>Should be included in the DMMP</a:t>
            </a:r>
          </a:p>
          <a:p>
            <a:pPr lvl="1" eaLnBrk="1" hangingPunct="1">
              <a:spcBef>
                <a:spcPct val="10000"/>
              </a:spcBef>
              <a:buClr>
                <a:schemeClr val="tx1"/>
              </a:buClr>
              <a:buSzPct val="80000"/>
            </a:pPr>
            <a:r>
              <a:rPr kumimoji="1" lang="en-US" altLang="en-US" sz="2400">
                <a:latin typeface="Tahoma" panose="020B0604030504040204" pitchFamily="34" charset="0"/>
              </a:rPr>
              <a:t>Usually stated as a ratio of 1 unit of insulin to x grams carbohydrate</a:t>
            </a:r>
          </a:p>
          <a:p>
            <a:pPr lvl="1" eaLnBrk="1" hangingPunct="1">
              <a:spcBef>
                <a:spcPct val="10000"/>
              </a:spcBef>
              <a:buClr>
                <a:schemeClr val="tx1"/>
              </a:buClr>
              <a:buSzPct val="80000"/>
            </a:pPr>
            <a:r>
              <a:rPr kumimoji="1" lang="en-US" altLang="en-US" sz="2400">
                <a:latin typeface="Tahoma" panose="020B0604030504040204" pitchFamily="34" charset="0"/>
              </a:rPr>
              <a:t>May vary from meal to meal for a student</a:t>
            </a:r>
          </a:p>
        </p:txBody>
      </p:sp>
      <p:sp>
        <p:nvSpPr>
          <p:cNvPr id="163845" name="Text Box 4"/>
          <p:cNvSpPr txBox="1">
            <a:spLocks noChangeArrowheads="1"/>
          </p:cNvSpPr>
          <p:nvPr/>
        </p:nvSpPr>
        <p:spPr bwMode="auto">
          <a:xfrm>
            <a:off x="0" y="2209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800" b="1" i="1" u="sng"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USING THE INSULIN-TO-CARB RATIO</a:t>
            </a:r>
            <a:endParaRPr kumimoji="1" lang="en-US" altLang="en-US" sz="2800" b="0" i="0" u="sng"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65568162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17C46-6063-439E-9884-F20B1B857F93}" type="slidenum">
              <a:rPr kumimoji="1"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1"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5891" name="TextBox 2"/>
          <p:cNvSpPr txBox="1">
            <a:spLocks noChangeArrowheads="1"/>
          </p:cNvSpPr>
          <p:nvPr/>
        </p:nvSpPr>
        <p:spPr bwMode="auto">
          <a:xfrm>
            <a:off x="1482725" y="2574925"/>
            <a:ext cx="7051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cs typeface="Arial" panose="020B0604020202020204" pitchFamily="34" charset="0"/>
              </a:defRPr>
            </a:lvl1pPr>
            <a:lvl2pPr marL="742950" indent="-285750">
              <a:defRPr kumimoji="1">
                <a:solidFill>
                  <a:schemeClr val="tx1"/>
                </a:solidFill>
                <a:latin typeface="Verdana" panose="020B0604030504040204" pitchFamily="34" charset="0"/>
                <a:cs typeface="Arial" panose="020B0604020202020204" pitchFamily="34" charset="0"/>
              </a:defRPr>
            </a:lvl2pPr>
            <a:lvl3pPr marL="1143000" indent="-228600">
              <a:defRPr kumimoji="1">
                <a:solidFill>
                  <a:schemeClr val="tx1"/>
                </a:solidFill>
                <a:latin typeface="Verdana" panose="020B0604030504040204" pitchFamily="34" charset="0"/>
                <a:cs typeface="Arial" panose="020B0604020202020204" pitchFamily="34" charset="0"/>
              </a:defRPr>
            </a:lvl3pPr>
            <a:lvl4pPr marL="1600200" indent="-228600">
              <a:defRPr kumimoji="1">
                <a:solidFill>
                  <a:schemeClr val="tx1"/>
                </a:solidFill>
                <a:latin typeface="Verdana" panose="020B0604030504040204" pitchFamily="34" charset="0"/>
                <a:cs typeface="Arial" panose="020B0604020202020204" pitchFamily="34" charset="0"/>
              </a:defRPr>
            </a:lvl4pPr>
            <a:lvl5pPr marL="2057400" indent="-228600">
              <a:defRPr kumimoji="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4000" b="0" i="1"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t>Final considerations………………..</a:t>
            </a:r>
          </a:p>
        </p:txBody>
      </p:sp>
    </p:spTree>
    <p:extLst>
      <p:ext uri="{BB962C8B-B14F-4D97-AF65-F5344CB8AC3E}">
        <p14:creationId xmlns:p14="http://schemas.microsoft.com/office/powerpoint/2010/main" val="92874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sz="half" idx="4294967295"/>
          </p:nvPr>
        </p:nvSpPr>
        <p:spPr>
          <a:xfrm>
            <a:off x="152400" y="990600"/>
            <a:ext cx="8534400" cy="5410200"/>
          </a:xfrm>
        </p:spPr>
        <p:txBody>
          <a:bodyPr/>
          <a:lstStyle/>
          <a:p>
            <a:pPr marL="3175" indent="9525" eaLnBrk="1" hangingPunct="1">
              <a:buFontTx/>
              <a:buNone/>
            </a:pPr>
            <a:r>
              <a:rPr lang="en-US" altLang="en-US" sz="2000"/>
              <a:t>  </a:t>
            </a:r>
            <a:r>
              <a:rPr lang="en-US" altLang="en-US" sz="2800" b="1"/>
              <a:t>Type 2 diabetes</a:t>
            </a:r>
            <a:r>
              <a:rPr lang="en-US" altLang="en-US"/>
              <a:t> </a:t>
            </a:r>
          </a:p>
          <a:p>
            <a:pPr marL="514350" lvl="1" eaLnBrk="1" hangingPunct="1">
              <a:buClr>
                <a:srgbClr val="CC0000"/>
              </a:buClr>
              <a:buFontTx/>
              <a:buNone/>
            </a:pPr>
            <a:endParaRPr lang="en-US" altLang="en-US" sz="2400" b="1"/>
          </a:p>
          <a:p>
            <a:pPr marL="514350" lvl="1" eaLnBrk="1" hangingPunct="1">
              <a:spcBef>
                <a:spcPct val="0"/>
              </a:spcBef>
              <a:buClr>
                <a:srgbClr val="CC0000"/>
              </a:buClr>
            </a:pPr>
            <a:r>
              <a:rPr lang="en-US" altLang="en-US" sz="2400"/>
              <a:t>Occurs when the pancreas does not produce enough insulin or use insulin properly</a:t>
            </a:r>
          </a:p>
          <a:p>
            <a:pPr marL="514350" lvl="1" eaLnBrk="1" hangingPunct="1">
              <a:spcBef>
                <a:spcPct val="0"/>
              </a:spcBef>
              <a:buClr>
                <a:srgbClr val="CC0000"/>
              </a:buClr>
            </a:pPr>
            <a:endParaRPr lang="en-US" altLang="en-US" sz="900"/>
          </a:p>
          <a:p>
            <a:pPr marL="514350" lvl="1" eaLnBrk="1" hangingPunct="1">
              <a:spcBef>
                <a:spcPct val="0"/>
              </a:spcBef>
              <a:buClr>
                <a:srgbClr val="CC0000"/>
              </a:buClr>
            </a:pPr>
            <a:r>
              <a:rPr lang="en-US" altLang="en-US" sz="2400"/>
              <a:t>Increased type 2 diagnoses among children and adolescents in the U.S.</a:t>
            </a:r>
          </a:p>
          <a:p>
            <a:pPr marL="514350" lvl="1" eaLnBrk="1" hangingPunct="1">
              <a:spcBef>
                <a:spcPct val="0"/>
              </a:spcBef>
              <a:buClr>
                <a:srgbClr val="CC0000"/>
              </a:buClr>
            </a:pPr>
            <a:endParaRPr lang="en-US" altLang="en-US" sz="900"/>
          </a:p>
          <a:p>
            <a:pPr marL="514350" lvl="1" eaLnBrk="1" hangingPunct="1">
              <a:spcBef>
                <a:spcPct val="0"/>
              </a:spcBef>
              <a:buClr>
                <a:srgbClr val="CC0000"/>
              </a:buClr>
            </a:pPr>
            <a:r>
              <a:rPr lang="en-US" altLang="en-US" sz="2400"/>
              <a:t>African Americans and Hispanic/Latino Americans are at higher risk</a:t>
            </a:r>
          </a:p>
          <a:p>
            <a:pPr marL="514350" lvl="1" eaLnBrk="1" hangingPunct="1">
              <a:spcBef>
                <a:spcPct val="0"/>
              </a:spcBef>
              <a:buClr>
                <a:srgbClr val="CC0000"/>
              </a:buClr>
            </a:pPr>
            <a:endParaRPr lang="en-US" altLang="en-US" sz="900"/>
          </a:p>
          <a:p>
            <a:pPr marL="514350" lvl="1" eaLnBrk="1" hangingPunct="1">
              <a:spcBef>
                <a:spcPct val="0"/>
              </a:spcBef>
              <a:buClr>
                <a:srgbClr val="CC0000"/>
              </a:buClr>
            </a:pPr>
            <a:r>
              <a:rPr lang="en-US" altLang="en-US" sz="2400"/>
              <a:t>Managed with insulin shots, oral medication, diet and other healthy living choices</a:t>
            </a:r>
            <a:r>
              <a:rPr lang="en-US" altLang="en-US"/>
              <a:t/>
            </a:r>
            <a:br>
              <a:rPr lang="en-US" altLang="en-US"/>
            </a:br>
            <a:endParaRPr lang="en-US" altLang="en-US" sz="900"/>
          </a:p>
          <a:p>
            <a:pPr marL="514350" lvl="1" algn="ctr" eaLnBrk="1" hangingPunct="1">
              <a:buClr>
                <a:srgbClr val="CC0000"/>
              </a:buClr>
              <a:buFontTx/>
              <a:buNone/>
            </a:pPr>
            <a:endParaRPr lang="en-US" altLang="en-US" sz="2000" b="1">
              <a:solidFill>
                <a:srgbClr val="CC0000"/>
              </a:solidFill>
            </a:endParaRPr>
          </a:p>
          <a:p>
            <a:pPr marL="514350" lvl="1" algn="ctr" eaLnBrk="1" hangingPunct="1">
              <a:buClr>
                <a:srgbClr val="CC0000"/>
              </a:buClr>
              <a:buFontTx/>
              <a:buNone/>
            </a:pPr>
            <a:r>
              <a:rPr lang="en-US" altLang="en-US" b="1">
                <a:solidFill>
                  <a:srgbClr val="CC0000"/>
                </a:solidFill>
              </a:rPr>
              <a:t>Type 2 diabetes may be prevented.</a:t>
            </a:r>
          </a:p>
        </p:txBody>
      </p:sp>
    </p:spTree>
    <p:extLst>
      <p:ext uri="{BB962C8B-B14F-4D97-AF65-F5344CB8AC3E}">
        <p14:creationId xmlns:p14="http://schemas.microsoft.com/office/powerpoint/2010/main" val="3241704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9906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9525">
              <a:spcBef>
                <a:spcPct val="20000"/>
              </a:spcBef>
              <a:buChar char="•"/>
              <a:defRPr sz="3200">
                <a:solidFill>
                  <a:schemeClr val="tx1"/>
                </a:solidFill>
                <a:latin typeface="Arial" panose="020B0604020202020204" pitchFamily="34" charset="0"/>
              </a:defRPr>
            </a:lvl1pPr>
            <a:lvl2pPr marL="6858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9525"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Trained Staff can help by:</a:t>
            </a:r>
          </a:p>
          <a:p>
            <a:pPr marL="3175" marR="0" lvl="0" indent="9525"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Supporting self-care by capable students </a:t>
            </a: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Learn signs and responses to low blood sugar levels</a:t>
            </a: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Allow blood glucose monitoring and free access to bathrooms/water/nurse office at any time</a:t>
            </a: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Char char="§"/>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Knowing where snacks are stored and can be accessed quickly for a particular student</a:t>
            </a:r>
          </a:p>
          <a:p>
            <a:pPr marL="685800" marR="0" lvl="1" indent="-457200" algn="l" defTabSz="914400" rtl="0" eaLnBrk="1" fontAlgn="base" latinLnBrk="0" hangingPunct="1">
              <a:lnSpc>
                <a:spcPct val="100000"/>
              </a:lnSpc>
              <a:spcBef>
                <a:spcPct val="0"/>
              </a:spcBef>
              <a:spcAft>
                <a:spcPct val="0"/>
              </a:spcAft>
              <a:buClr>
                <a:srgbClr val="CC0000"/>
              </a:buClr>
              <a:buSzTx/>
              <a:buFont typeface="Wingdings" panose="05000000000000000000" pitchFamily="2" charset="2"/>
              <a:buChar char="§"/>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66915" name="Picture 3" descr="camp_fingerstick"/>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934200" y="1771650"/>
            <a:ext cx="1885950" cy="1885950"/>
          </a:xfrm>
          <a:ln>
            <a:solidFill>
              <a:schemeClr val="tx1"/>
            </a:solidFill>
            <a:miter lim="800000"/>
            <a:headEnd/>
            <a:tailEnd/>
          </a:ln>
        </p:spPr>
      </p:pic>
    </p:spTree>
    <p:extLst>
      <p:ext uri="{BB962C8B-B14F-4D97-AF65-F5344CB8AC3E}">
        <p14:creationId xmlns:p14="http://schemas.microsoft.com/office/powerpoint/2010/main" val="315596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6200" y="13843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9525">
              <a:spcBef>
                <a:spcPct val="20000"/>
              </a:spcBef>
              <a:buChar char="•"/>
              <a:defRPr sz="3200">
                <a:solidFill>
                  <a:schemeClr val="tx1"/>
                </a:solidFill>
                <a:latin typeface="Arial" pitchFamily="34" charset="0"/>
              </a:defRPr>
            </a:lvl1pPr>
            <a:lvl2pPr marL="5143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3175" marR="0" lvl="0" indent="9525"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 </a:t>
            </a:r>
            <a:r>
              <a:rPr kumimoji="0" lang="en-US" altLang="en-US" sz="3200" b="1"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Classroom Tips for teachers:</a:t>
            </a:r>
          </a:p>
          <a:p>
            <a:pPr marL="3175" marR="0" lvl="0" indent="9525" algn="l"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p>
            <a:pPr marL="3175" marR="0" lvl="0" indent="9525" algn="l"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p>
            <a:pPr marL="3175" marR="0" lvl="0" indent="9525" algn="l"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p>
            <a:pPr marL="514350" marR="0" lvl="1" indent="-285750" algn="l" defTabSz="914400" rtl="0" eaLnBrk="1" fontAlgn="base" latinLnBrk="0" hangingPunct="1">
              <a:lnSpc>
                <a:spcPct val="100000"/>
              </a:lnSpc>
              <a:spcBef>
                <a:spcPts val="600"/>
              </a:spcBef>
              <a:spcAft>
                <a:spcPct val="0"/>
              </a:spcAft>
              <a:buClr>
                <a:srgbClr val="CC0000"/>
              </a:buClr>
              <a:buSzTx/>
              <a:buFont typeface="Wingdings"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Keep contact numbers and names of trained   </a:t>
            </a:r>
          </a:p>
          <a:p>
            <a:pPr marL="228600" marR="0" lvl="1" indent="0" algn="l" defTabSz="914400" rtl="0" eaLnBrk="1" fontAlgn="base" latinLnBrk="0" hangingPunct="1">
              <a:lnSpc>
                <a:spcPct val="100000"/>
              </a:lnSpc>
              <a:spcBef>
                <a:spcPts val="600"/>
              </a:spcBef>
              <a:spcAft>
                <a:spcPct val="0"/>
              </a:spcAft>
              <a:buClr>
                <a:srgbClr val="CC0000"/>
              </a:buClr>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   diabetes staff at your desk for emergencies</a:t>
            </a:r>
          </a:p>
          <a:p>
            <a:pPr marL="514350" marR="0" lvl="1" indent="-285750" algn="l" defTabSz="914400" rtl="0" eaLnBrk="1" fontAlgn="base" latinLnBrk="0" hangingPunct="1">
              <a:lnSpc>
                <a:spcPct val="100000"/>
              </a:lnSpc>
              <a:spcBef>
                <a:spcPts val="600"/>
              </a:spcBef>
              <a:spcAft>
                <a:spcPct val="0"/>
              </a:spcAft>
              <a:buClr>
                <a:srgbClr val="CC0000"/>
              </a:buClr>
              <a:buSzTx/>
              <a:buFont typeface="Wingdings" pitchFamily="2" charset="2"/>
              <a:buChar char="§"/>
              <a:tabLst/>
              <a:defRPr/>
            </a:pPr>
            <a:endParaRPr kumimoji="0" lang="en-US" altLang="en-US" sz="10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p>
            <a:pPr marL="514350" marR="0" lvl="1" indent="-285750" algn="l" defTabSz="914400" rtl="0" eaLnBrk="1" fontAlgn="base" latinLnBrk="0" hangingPunct="1">
              <a:lnSpc>
                <a:spcPct val="100000"/>
              </a:lnSpc>
              <a:spcBef>
                <a:spcPts val="600"/>
              </a:spcBef>
              <a:spcAft>
                <a:spcPct val="0"/>
              </a:spcAft>
              <a:buClr>
                <a:srgbClr val="CC0000"/>
              </a:buClr>
              <a:buSzTx/>
              <a:buFont typeface="Wingdings"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Create a diabetes info sheet for substitute teachers </a:t>
            </a:r>
          </a:p>
          <a:p>
            <a:pPr marL="514350" marR="0" lvl="1" indent="-285750" algn="l" defTabSz="914400" rtl="0" eaLnBrk="1" fontAlgn="base" latinLnBrk="0" hangingPunct="1">
              <a:lnSpc>
                <a:spcPct val="100000"/>
              </a:lnSpc>
              <a:spcBef>
                <a:spcPts val="600"/>
              </a:spcBef>
              <a:spcAft>
                <a:spcPct val="0"/>
              </a:spcAft>
              <a:buClr>
                <a:srgbClr val="CC0000"/>
              </a:buClr>
              <a:buSzTx/>
              <a:buFont typeface="Wingdings" pitchFamily="2" charset="2"/>
              <a:buNone/>
              <a:tabLst/>
              <a:defRPr/>
            </a:pPr>
            <a:endParaRPr kumimoji="0" lang="en-US" altLang="en-US" sz="8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p>
            <a:pPr marL="514350" marR="0" lvl="1" indent="-285750" algn="l" defTabSz="914400" rtl="0" eaLnBrk="1" fontAlgn="base" latinLnBrk="0" hangingPunct="1">
              <a:lnSpc>
                <a:spcPct val="100000"/>
              </a:lnSpc>
              <a:spcBef>
                <a:spcPts val="600"/>
              </a:spcBef>
              <a:spcAft>
                <a:spcPct val="0"/>
              </a:spcAft>
              <a:buClr>
                <a:srgbClr val="CC0000"/>
              </a:buClr>
              <a:buSzTx/>
              <a:buFont typeface="Wingdings"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Teach your class about diabetes</a:t>
            </a:r>
          </a:p>
          <a:p>
            <a:pPr marL="514350" marR="0" lvl="1" indent="-285750" algn="l" defTabSz="914400" rtl="0" eaLnBrk="1" fontAlgn="base" latinLnBrk="0" hangingPunct="1">
              <a:lnSpc>
                <a:spcPct val="100000"/>
              </a:lnSpc>
              <a:spcBef>
                <a:spcPts val="600"/>
              </a:spcBef>
              <a:spcAft>
                <a:spcPct val="0"/>
              </a:spcAft>
              <a:buClr>
                <a:srgbClr val="CC0000"/>
              </a:buClr>
              <a:buSzTx/>
              <a:buFont typeface="Wingdings" pitchFamily="2" charset="2"/>
              <a:buChar char="§"/>
              <a:tabLst/>
              <a:defRPr/>
            </a:pPr>
            <a:endParaRPr kumimoji="0" lang="en-US" altLang="en-US" sz="8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p>
            <a:pPr marL="514350" marR="0" lvl="1" indent="-285750" algn="l" defTabSz="914400" rtl="0" eaLnBrk="1" fontAlgn="base" latinLnBrk="0" hangingPunct="1">
              <a:lnSpc>
                <a:spcPct val="100000"/>
              </a:lnSpc>
              <a:spcBef>
                <a:spcPts val="600"/>
              </a:spcBef>
              <a:spcAft>
                <a:spcPct val="0"/>
              </a:spcAft>
              <a:buClr>
                <a:srgbClr val="CC0000"/>
              </a:buClr>
              <a:buSzTx/>
              <a:buFont typeface="Wingdings"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Let parents know, in advance, changes to the class schedule (field trips, special events, etc.)</a:t>
            </a:r>
          </a:p>
        </p:txBody>
      </p:sp>
      <p:pic>
        <p:nvPicPr>
          <p:cNvPr id="168963" name="Picture 4" descr="SafeatSchoo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r="21819" b="31200"/>
          <a:stretch>
            <a:fillRect/>
          </a:stretch>
        </p:blipFill>
        <p:spPr>
          <a:xfrm>
            <a:off x="7313613" y="990600"/>
            <a:ext cx="1830387" cy="1751013"/>
          </a:xfrm>
          <a:ln>
            <a:solidFill>
              <a:schemeClr val="tx1"/>
            </a:solidFill>
            <a:miter lim="800000"/>
            <a:headEnd/>
            <a:tailEnd/>
          </a:ln>
        </p:spPr>
      </p:pic>
    </p:spTree>
    <p:extLst>
      <p:ext uri="{BB962C8B-B14F-4D97-AF65-F5344CB8AC3E}">
        <p14:creationId xmlns:p14="http://schemas.microsoft.com/office/powerpoint/2010/main" val="181679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sz="3200"/>
              <a:t>Questions?</a:t>
            </a:r>
          </a:p>
        </p:txBody>
      </p:sp>
      <p:sp>
        <p:nvSpPr>
          <p:cNvPr id="171011" name="Rectangle 3"/>
          <p:cNvSpPr>
            <a:spLocks noGrp="1" noChangeArrowheads="1"/>
          </p:cNvSpPr>
          <p:nvPr>
            <p:ph type="body" idx="1"/>
          </p:nvPr>
        </p:nvSpPr>
        <p:spPr/>
        <p:txBody>
          <a:bodyPr/>
          <a:lstStyle/>
          <a:p>
            <a:pPr algn="ctr">
              <a:buFontTx/>
              <a:buNone/>
            </a:pPr>
            <a:r>
              <a:rPr lang="en-US" altLang="en-US"/>
              <a:t>You will now begin Part 2 of your training, Hands-on Practice </a:t>
            </a:r>
          </a:p>
        </p:txBody>
      </p:sp>
      <p:pic>
        <p:nvPicPr>
          <p:cNvPr id="171012" name="Picture 5" descr="MC9002371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588" y="3282950"/>
            <a:ext cx="21145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282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440936"/>
          </a:xfrm>
        </p:spPr>
        <p:txBody>
          <a:bodyPr/>
          <a:lstStyle/>
          <a:p>
            <a:pPr marL="109728" indent="0">
              <a:buNone/>
            </a:pPr>
            <a:r>
              <a:rPr lang="en-US" dirty="0"/>
              <a:t>     </a:t>
            </a:r>
            <a:r>
              <a:rPr lang="en-US" sz="3600">
                <a:latin typeface="Arial" panose="020B0604020202020204" pitchFamily="34" charset="0"/>
                <a:cs typeface="Arial" panose="020B0604020202020204" pitchFamily="34" charset="0"/>
              </a:rPr>
              <a:t>Session wrap </a:t>
            </a:r>
            <a:r>
              <a:rPr lang="en-US" sz="3600" dirty="0">
                <a:latin typeface="Arial" panose="020B0604020202020204" pitchFamily="34" charset="0"/>
                <a:cs typeface="Arial" panose="020B0604020202020204" pitchFamily="34" charset="0"/>
              </a:rPr>
              <a:t>up and final questions!</a:t>
            </a:r>
          </a:p>
          <a:p>
            <a:pPr marL="109728" indent="0">
              <a:buNone/>
            </a:pPr>
            <a:r>
              <a:rPr lang="en-US" sz="3600" dirty="0">
                <a:latin typeface="Arial" panose="020B0604020202020204" pitchFamily="34" charset="0"/>
                <a:cs typeface="Arial" panose="020B0604020202020204" pitchFamily="34" charset="0"/>
              </a:rPr>
              <a:t>    </a:t>
            </a:r>
          </a:p>
          <a:p>
            <a:pPr marL="109728" indent="0">
              <a:buNone/>
            </a:pPr>
            <a:endParaRPr lang="en-US" sz="3600" dirty="0">
              <a:latin typeface="Arial" panose="020B0604020202020204" pitchFamily="34" charset="0"/>
              <a:cs typeface="Arial" panose="020B0604020202020204" pitchFamily="34" charset="0"/>
            </a:endParaRPr>
          </a:p>
          <a:p>
            <a:pPr marL="109728" indent="0">
              <a:buNone/>
            </a:pPr>
            <a:endParaRPr lang="en-US" sz="3600" dirty="0">
              <a:latin typeface="Arial" panose="020B0604020202020204" pitchFamily="34" charset="0"/>
              <a:cs typeface="Arial" panose="020B0604020202020204" pitchFamily="34" charset="0"/>
            </a:endParaRPr>
          </a:p>
          <a:p>
            <a:pPr marL="109728" indent="0">
              <a:buNone/>
            </a:pPr>
            <a:endParaRPr lang="en-US" sz="3600" dirty="0">
              <a:latin typeface="Arial" panose="020B0604020202020204" pitchFamily="34" charset="0"/>
              <a:cs typeface="Arial" panose="020B0604020202020204" pitchFamily="34" charset="0"/>
            </a:endParaRPr>
          </a:p>
        </p:txBody>
      </p:sp>
      <p:pic>
        <p:nvPicPr>
          <p:cNvPr id="4" name="Picture 3" descr="Classroom Education School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124200"/>
            <a:ext cx="4343400" cy="3090148"/>
          </a:xfrm>
          <a:prstGeom prst="rect">
            <a:avLst/>
          </a:prstGeom>
        </p:spPr>
      </p:pic>
    </p:spTree>
    <p:extLst>
      <p:ext uri="{BB962C8B-B14F-4D97-AF65-F5344CB8AC3E}">
        <p14:creationId xmlns:p14="http://schemas.microsoft.com/office/powerpoint/2010/main" val="980918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457200" y="1295400"/>
            <a:ext cx="8229600" cy="4830763"/>
          </a:xfrm>
        </p:spPr>
        <p:txBody>
          <a:bodyPr>
            <a:normAutofit lnSpcReduction="10000"/>
          </a:bodyPr>
          <a:lstStyle/>
          <a:p>
            <a:pPr>
              <a:lnSpc>
                <a:spcPct val="90000"/>
              </a:lnSpc>
            </a:pPr>
            <a:r>
              <a:rPr lang="en-US" sz="2400" dirty="0"/>
              <a:t>American Diabetes Association </a:t>
            </a:r>
          </a:p>
          <a:p>
            <a:pPr>
              <a:lnSpc>
                <a:spcPct val="90000"/>
              </a:lnSpc>
              <a:buFontTx/>
              <a:buNone/>
            </a:pPr>
            <a:r>
              <a:rPr lang="en-US" sz="2400" dirty="0"/>
              <a:t>	</a:t>
            </a:r>
            <a:r>
              <a:rPr lang="en-US" sz="2400" dirty="0">
                <a:solidFill>
                  <a:srgbClr val="6600CC"/>
                </a:solidFill>
                <a:hlinkClick r:id="rId3"/>
              </a:rPr>
              <a:t>http://www.diabetes.org/</a:t>
            </a:r>
            <a:endParaRPr lang="en-US" sz="2400" dirty="0">
              <a:solidFill>
                <a:srgbClr val="6600CC"/>
              </a:solidFill>
            </a:endParaRPr>
          </a:p>
          <a:p>
            <a:pPr>
              <a:lnSpc>
                <a:spcPct val="90000"/>
              </a:lnSpc>
            </a:pPr>
            <a:r>
              <a:rPr lang="en-US" sz="2400" dirty="0"/>
              <a:t>Juvenile Diabetes Research Foundation </a:t>
            </a:r>
          </a:p>
          <a:p>
            <a:pPr>
              <a:lnSpc>
                <a:spcPct val="90000"/>
              </a:lnSpc>
              <a:buFontTx/>
              <a:buNone/>
            </a:pPr>
            <a:r>
              <a:rPr lang="en-US" sz="2400" dirty="0"/>
              <a:t>	</a:t>
            </a:r>
            <a:r>
              <a:rPr lang="en-US" sz="2400" dirty="0">
                <a:hlinkClick r:id="rId4"/>
              </a:rPr>
              <a:t>http://www.jdrf.org/</a:t>
            </a:r>
            <a:r>
              <a:rPr lang="en-US" sz="2400" dirty="0"/>
              <a:t> </a:t>
            </a:r>
          </a:p>
          <a:p>
            <a:pPr>
              <a:lnSpc>
                <a:spcPct val="90000"/>
              </a:lnSpc>
            </a:pPr>
            <a:r>
              <a:rPr lang="en-US" sz="2400" dirty="0"/>
              <a:t>“</a:t>
            </a:r>
            <a:r>
              <a:rPr lang="en-US" sz="2400" i="1" dirty="0"/>
              <a:t>Helping the Student with Diabetes Succeed: A Guide for  School Personnel”</a:t>
            </a:r>
            <a:r>
              <a:rPr lang="en-US" sz="2400" dirty="0"/>
              <a:t> ,National Diabetes Education Program (NDEP)</a:t>
            </a:r>
          </a:p>
          <a:p>
            <a:pPr>
              <a:lnSpc>
                <a:spcPct val="80000"/>
              </a:lnSpc>
            </a:pPr>
            <a:r>
              <a:rPr lang="en-US" sz="2400" i="1" dirty="0"/>
              <a:t>“Legal Issues in School Health Services”</a:t>
            </a:r>
            <a:r>
              <a:rPr lang="en-US" sz="2400" dirty="0"/>
              <a:t> (Schwab &amp; </a:t>
            </a:r>
            <a:r>
              <a:rPr lang="en-US" sz="2400" dirty="0" err="1"/>
              <a:t>Gelfman</a:t>
            </a:r>
            <a:r>
              <a:rPr lang="en-US" sz="2400" dirty="0"/>
              <a:t>)</a:t>
            </a:r>
          </a:p>
          <a:p>
            <a:pPr>
              <a:lnSpc>
                <a:spcPct val="80000"/>
              </a:lnSpc>
            </a:pPr>
            <a:r>
              <a:rPr lang="en-US" sz="2400" i="1" dirty="0"/>
              <a:t>School Nursing: A Comprehensive Text</a:t>
            </a:r>
            <a:r>
              <a:rPr lang="en-US" sz="2400" dirty="0"/>
              <a:t> (</a:t>
            </a:r>
            <a:r>
              <a:rPr lang="en-US" sz="2400" dirty="0" err="1"/>
              <a:t>Selekman</a:t>
            </a:r>
            <a:r>
              <a:rPr lang="en-US" sz="2400" dirty="0"/>
              <a:t>)</a:t>
            </a:r>
            <a:endParaRPr lang="en-US" sz="2400" i="1" u="sng" dirty="0"/>
          </a:p>
          <a:p>
            <a:pPr lvl="0">
              <a:lnSpc>
                <a:spcPct val="90000"/>
              </a:lnSpc>
            </a:pPr>
            <a:r>
              <a:rPr lang="en-US" sz="2400" dirty="0">
                <a:solidFill>
                  <a:prstClr val="black"/>
                </a:solidFill>
              </a:rPr>
              <a:t>Eagle Book series, Centers for Disease Control and Prevention--CDC </a:t>
            </a:r>
            <a:r>
              <a:rPr lang="en-US" sz="2400" dirty="0">
                <a:solidFill>
                  <a:prstClr val="black"/>
                </a:solidFill>
                <a:hlinkClick r:id="rId5"/>
              </a:rPr>
              <a:t>http://wwwn.cdc.gov/pubs/diabetes.aspx</a:t>
            </a:r>
            <a:r>
              <a:rPr lang="en-US" sz="2400" dirty="0">
                <a:solidFill>
                  <a:prstClr val="black"/>
                </a:solidFill>
              </a:rPr>
              <a:t> </a:t>
            </a:r>
          </a:p>
          <a:p>
            <a:pPr lvl="0">
              <a:lnSpc>
                <a:spcPct val="90000"/>
              </a:lnSpc>
            </a:pPr>
            <a:r>
              <a:rPr lang="en-US" sz="2400" dirty="0">
                <a:solidFill>
                  <a:prstClr val="black"/>
                </a:solidFill>
              </a:rPr>
              <a:t>NDEP--National Diabetes Education Program </a:t>
            </a:r>
            <a:r>
              <a:rPr lang="en-US" sz="2400" dirty="0">
                <a:solidFill>
                  <a:prstClr val="black"/>
                </a:solidFill>
                <a:hlinkClick r:id="rId6"/>
              </a:rPr>
              <a:t>http://ndep.nih.gov/hcp-businesses-and-schools/Schools.aspx</a:t>
            </a:r>
            <a:endParaRPr lang="en-US" sz="2400" dirty="0">
              <a:solidFill>
                <a:prstClr val="black"/>
              </a:solidFill>
            </a:endParaRPr>
          </a:p>
          <a:p>
            <a:pPr>
              <a:lnSpc>
                <a:spcPct val="80000"/>
              </a:lnSpc>
            </a:pPr>
            <a:endParaRPr lang="en-US" sz="2800" dirty="0"/>
          </a:p>
          <a:p>
            <a:pPr>
              <a:lnSpc>
                <a:spcPct val="80000"/>
              </a:lnSpc>
            </a:pPr>
            <a:endParaRPr lang="en-US" sz="2400" u="sng" dirty="0"/>
          </a:p>
          <a:p>
            <a:pPr>
              <a:lnSpc>
                <a:spcPct val="90000"/>
              </a:lnSpc>
              <a:buFontTx/>
              <a:buNone/>
            </a:pPr>
            <a:endParaRPr lang="en-US" sz="2400" dirty="0"/>
          </a:p>
          <a:p>
            <a:pPr>
              <a:lnSpc>
                <a:spcPct val="90000"/>
              </a:lnSpc>
            </a:pPr>
            <a:endParaRPr lang="en-US" sz="2400" dirty="0"/>
          </a:p>
          <a:p>
            <a:pPr>
              <a:lnSpc>
                <a:spcPct val="90000"/>
              </a:lnSpc>
              <a:buFontTx/>
              <a:buNone/>
            </a:pPr>
            <a:endParaRPr lang="en-US" sz="2400" dirty="0"/>
          </a:p>
          <a:p>
            <a:pPr>
              <a:lnSpc>
                <a:spcPct val="90000"/>
              </a:lnSpc>
              <a:buFontTx/>
              <a:buNone/>
            </a:pPr>
            <a:endParaRPr lang="en-US" sz="2400" dirty="0"/>
          </a:p>
        </p:txBody>
      </p:sp>
    </p:spTree>
    <p:extLst>
      <p:ext uri="{BB962C8B-B14F-4D97-AF65-F5344CB8AC3E}">
        <p14:creationId xmlns:p14="http://schemas.microsoft.com/office/powerpoint/2010/main" val="4059785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457200" y="884237"/>
            <a:ext cx="8229600" cy="5516563"/>
          </a:xfrm>
        </p:spPr>
        <p:txBody>
          <a:bodyPr>
            <a:normAutofit lnSpcReduction="10000"/>
          </a:bodyPr>
          <a:lstStyle/>
          <a:p>
            <a:pPr>
              <a:lnSpc>
                <a:spcPct val="90000"/>
              </a:lnSpc>
            </a:pPr>
            <a:r>
              <a:rPr lang="en-US" sz="2400" dirty="0"/>
              <a:t>American Association of Diabetes Educators (AADE) </a:t>
            </a:r>
            <a:r>
              <a:rPr lang="en-US" sz="2400" dirty="0">
                <a:hlinkClick r:id="rId3"/>
              </a:rPr>
              <a:t>http://www.aadenet.org/</a:t>
            </a:r>
            <a:r>
              <a:rPr lang="en-US" sz="2400" dirty="0"/>
              <a:t> </a:t>
            </a:r>
          </a:p>
          <a:p>
            <a:pPr>
              <a:lnSpc>
                <a:spcPct val="90000"/>
              </a:lnSpc>
            </a:pPr>
            <a:r>
              <a:rPr lang="en-US" sz="2400" dirty="0"/>
              <a:t>Missouri Dept. of Health &amp; Senior Services </a:t>
            </a:r>
            <a:r>
              <a:rPr lang="en-US" sz="2400" dirty="0">
                <a:hlinkClick r:id="rId4"/>
              </a:rPr>
              <a:t>http://health.mo.gov/warehouse/e-literature.html</a:t>
            </a:r>
            <a:endParaRPr lang="en-US" sz="2400" dirty="0"/>
          </a:p>
          <a:p>
            <a:pPr>
              <a:lnSpc>
                <a:spcPct val="90000"/>
              </a:lnSpc>
            </a:pPr>
            <a:r>
              <a:rPr lang="en-US" sz="2400" dirty="0"/>
              <a:t>Local chapter of American Diabetes Association or Juvenile Diabetes Foundation</a:t>
            </a:r>
          </a:p>
          <a:p>
            <a:pPr lvl="0"/>
            <a:r>
              <a:rPr lang="en-US" sz="2400" dirty="0">
                <a:solidFill>
                  <a:prstClr val="black"/>
                </a:solidFill>
              </a:rPr>
              <a:t>Lily Pharmaceuticals- free glucagon </a:t>
            </a:r>
            <a:r>
              <a:rPr lang="en-US" sz="2400" dirty="0" smtClean="0">
                <a:solidFill>
                  <a:prstClr val="black"/>
                </a:solidFill>
              </a:rPr>
              <a:t>or </a:t>
            </a:r>
            <a:r>
              <a:rPr lang="en-US" sz="2400" dirty="0" err="1" smtClean="0">
                <a:solidFill>
                  <a:prstClr val="black"/>
                </a:solidFill>
              </a:rPr>
              <a:t>Baqsimi</a:t>
            </a:r>
            <a:r>
              <a:rPr lang="en-US" sz="2400" dirty="0" smtClean="0">
                <a:solidFill>
                  <a:prstClr val="black"/>
                </a:solidFill>
              </a:rPr>
              <a:t> trainer</a:t>
            </a:r>
            <a:endParaRPr lang="en-US" sz="2400" dirty="0">
              <a:solidFill>
                <a:prstClr val="black"/>
              </a:solidFill>
            </a:endParaRPr>
          </a:p>
          <a:p>
            <a:pPr lvl="0">
              <a:buNone/>
            </a:pPr>
            <a:r>
              <a:rPr lang="en-US" sz="2400" dirty="0">
                <a:solidFill>
                  <a:prstClr val="black"/>
                </a:solidFill>
              </a:rPr>
              <a:t>   </a:t>
            </a:r>
            <a:r>
              <a:rPr lang="en-US" sz="2400" dirty="0" smtClean="0">
                <a:solidFill>
                  <a:prstClr val="black"/>
                </a:solidFill>
              </a:rPr>
              <a:t>	1-800-545-5979</a:t>
            </a:r>
            <a:endParaRPr lang="en-US" sz="2400" dirty="0">
              <a:solidFill>
                <a:prstClr val="black"/>
              </a:solidFill>
            </a:endParaRPr>
          </a:p>
          <a:p>
            <a:pPr lvl="0"/>
            <a:r>
              <a:rPr lang="en-US" sz="2400" dirty="0">
                <a:solidFill>
                  <a:prstClr val="black"/>
                </a:solidFill>
              </a:rPr>
              <a:t>Diabetes camps</a:t>
            </a:r>
          </a:p>
          <a:p>
            <a:pPr lvl="0"/>
            <a:r>
              <a:rPr lang="en-US" sz="2400" dirty="0">
                <a:solidFill>
                  <a:prstClr val="black"/>
                </a:solidFill>
              </a:rPr>
              <a:t>County health departments</a:t>
            </a:r>
          </a:p>
          <a:p>
            <a:pPr lvl="0"/>
            <a:r>
              <a:rPr lang="en-US" sz="2400" dirty="0">
                <a:solidFill>
                  <a:prstClr val="black"/>
                </a:solidFill>
              </a:rPr>
              <a:t>Diabetes educators from local health agencies</a:t>
            </a:r>
          </a:p>
          <a:p>
            <a:pPr lvl="0"/>
            <a:r>
              <a:rPr lang="en-US" sz="2400" dirty="0">
                <a:solidFill>
                  <a:prstClr val="black"/>
                </a:solidFill>
              </a:rPr>
              <a:t>Diabetes support groups</a:t>
            </a:r>
          </a:p>
          <a:p>
            <a:pPr lvl="0"/>
            <a:r>
              <a:rPr lang="en-US" sz="2400" dirty="0">
                <a:solidFill>
                  <a:prstClr val="black"/>
                </a:solidFill>
              </a:rPr>
              <a:t>Diabetes/ endocrinology departments of research-based local hospitals</a:t>
            </a:r>
          </a:p>
          <a:p>
            <a:pPr>
              <a:lnSpc>
                <a:spcPct val="90000"/>
              </a:lnSpc>
            </a:pPr>
            <a:endParaRPr lang="en-US" sz="2800" dirty="0"/>
          </a:p>
          <a:p>
            <a:pPr>
              <a:lnSpc>
                <a:spcPct val="90000"/>
              </a:lnSpc>
            </a:pPr>
            <a:endParaRPr lang="en-US" dirty="0"/>
          </a:p>
          <a:p>
            <a:pPr>
              <a:lnSpc>
                <a:spcPct val="90000"/>
              </a:lnSpc>
              <a:buFontTx/>
              <a:buNone/>
            </a:pPr>
            <a:endParaRPr lang="en-US" dirty="0"/>
          </a:p>
          <a:p>
            <a:pPr>
              <a:lnSpc>
                <a:spcPct val="90000"/>
              </a:lnSpc>
            </a:pPr>
            <a:endParaRPr lang="en-US" dirty="0"/>
          </a:p>
        </p:txBody>
      </p:sp>
    </p:spTree>
    <p:extLst>
      <p:ext uri="{BB962C8B-B14F-4D97-AF65-F5344CB8AC3E}">
        <p14:creationId xmlns:p14="http://schemas.microsoft.com/office/powerpoint/2010/main" val="422365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228600" y="9144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9525">
              <a:spcBef>
                <a:spcPct val="20000"/>
              </a:spcBef>
              <a:buChar char="•"/>
              <a:defRPr sz="3200">
                <a:solidFill>
                  <a:schemeClr val="tx1"/>
                </a:solidFill>
                <a:latin typeface="Arial" panose="020B0604020202020204" pitchFamily="34" charset="0"/>
              </a:defRPr>
            </a:lvl1pPr>
            <a:lvl2pPr marL="5143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9525" algn="l" defTabSz="914400" rtl="0" eaLnBrk="1" fontAlgn="base" latinLnBrk="0" hangingPunct="1">
              <a:lnSpc>
                <a:spcPct val="100000"/>
              </a:lnSpc>
              <a:spcBef>
                <a:spcPct val="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175" marR="0" lvl="0" indent="9525"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Possible long-term complications  </a:t>
            </a: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Heart disease</a:t>
            </a: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Stroke</a:t>
            </a: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Kidney disease</a:t>
            </a: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Blindness</a:t>
            </a: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Nerve disease</a:t>
            </a: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Amputations</a:t>
            </a:r>
          </a:p>
          <a:p>
            <a:pPr marL="514350" marR="0" lvl="1" indent="-285750" algn="l" defTabSz="914400" rtl="0" eaLnBrk="1" fontAlgn="base" latinLnBrk="0" hangingPunct="1">
              <a:lnSpc>
                <a:spcPct val="100000"/>
              </a:lnSpc>
              <a:spcBef>
                <a:spcPct val="20000"/>
              </a:spcBef>
              <a:spcAft>
                <a:spcPct val="0"/>
              </a:spcAft>
              <a:buClr>
                <a:srgbClr val="CC0000"/>
              </a:buClr>
              <a:buSzTx/>
              <a:buFontTx/>
              <a:buChar char="–"/>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Impotence</a:t>
            </a:r>
          </a:p>
          <a:p>
            <a:pPr marL="514350" marR="0" lvl="1" indent="-285750" algn="l" defTabSz="914400" rtl="0" eaLnBrk="1" fontAlgn="base" latinLnBrk="0" hangingPunct="1">
              <a:lnSpc>
                <a:spcPct val="100000"/>
              </a:lnSpc>
              <a:spcBef>
                <a:spcPct val="20000"/>
              </a:spcBef>
              <a:spcAft>
                <a:spcPct val="0"/>
              </a:spcAft>
              <a:buClr>
                <a:srgbClr val="CC0000"/>
              </a:buClr>
              <a:buSzTx/>
              <a:buFontTx/>
              <a:buNone/>
              <a:tabLst/>
              <a:defRPr/>
            </a:pPr>
            <a:endParaRPr kumimoji="0" lang="en-US" altLang="en-US" sz="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514350" marR="0" lvl="1" indent="-285750" algn="ctr" defTabSz="914400" rtl="0" eaLnBrk="1" fontAlgn="base" latinLnBrk="0" hangingPunct="1">
              <a:lnSpc>
                <a:spcPct val="100000"/>
              </a:lnSpc>
              <a:spcBef>
                <a:spcPct val="0"/>
              </a:spcBef>
              <a:spcAft>
                <a:spcPct val="0"/>
              </a:spcAft>
              <a:buClr>
                <a:srgbClr val="CC0000"/>
              </a:buClr>
              <a:buSzTx/>
              <a:buFontTx/>
              <a:buNone/>
              <a:tabLst/>
              <a:defRPr/>
            </a:pPr>
            <a:r>
              <a:rPr kumimoji="0" lang="en-US" altLang="en-US" sz="28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These chronic complications may occur </a:t>
            </a:r>
          </a:p>
          <a:p>
            <a:pPr marL="514350" marR="0" lvl="1" indent="-285750" algn="ctr" defTabSz="914400" rtl="0" eaLnBrk="1" fontAlgn="base" latinLnBrk="0" hangingPunct="1">
              <a:lnSpc>
                <a:spcPct val="100000"/>
              </a:lnSpc>
              <a:spcBef>
                <a:spcPct val="0"/>
              </a:spcBef>
              <a:spcAft>
                <a:spcPct val="0"/>
              </a:spcAft>
              <a:buClr>
                <a:srgbClr val="CC0000"/>
              </a:buClr>
              <a:buSzTx/>
              <a:buFontTx/>
              <a:buNone/>
              <a:tabLst/>
              <a:defRPr/>
            </a:pPr>
            <a:r>
              <a:rPr kumimoji="0" lang="en-US" altLang="en-US" sz="28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over time, especially if blood sugar levels </a:t>
            </a:r>
          </a:p>
          <a:p>
            <a:pPr marL="514350" marR="0" lvl="1" indent="-285750" algn="ctr" defTabSz="914400" rtl="0" eaLnBrk="1" fontAlgn="base" latinLnBrk="0" hangingPunct="1">
              <a:lnSpc>
                <a:spcPct val="100000"/>
              </a:lnSpc>
              <a:spcBef>
                <a:spcPct val="0"/>
              </a:spcBef>
              <a:spcAft>
                <a:spcPct val="0"/>
              </a:spcAft>
              <a:buClr>
                <a:srgbClr val="CC0000"/>
              </a:buClr>
              <a:buSzTx/>
              <a:buFontTx/>
              <a:buNone/>
              <a:tabLst/>
              <a:defRPr/>
            </a:pPr>
            <a:r>
              <a:rPr kumimoji="0" lang="en-US" altLang="en-US" sz="28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are not controlled.</a:t>
            </a:r>
            <a:endPar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80899" name="Picture 12" descr="oldma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806950" y="2641600"/>
            <a:ext cx="4138613" cy="2228850"/>
          </a:xfrm>
          <a:ln>
            <a:solidFill>
              <a:schemeClr val="tx1"/>
            </a:solidFill>
            <a:miter lim="800000"/>
            <a:headEnd/>
            <a:tailEnd/>
          </a:ln>
        </p:spPr>
      </p:pic>
    </p:spTree>
    <p:extLst>
      <p:ext uri="{BB962C8B-B14F-4D97-AF65-F5344CB8AC3E}">
        <p14:creationId xmlns:p14="http://schemas.microsoft.com/office/powerpoint/2010/main" val="58478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8" descr="Targe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051050"/>
            <a:ext cx="51165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E143FB2-8375-4E29-92E9-8D22A998A6E2}" type="slidenum">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82948" name="Rectangle 2"/>
          <p:cNvSpPr>
            <a:spLocks noGrp="1" noChangeArrowheads="1"/>
          </p:cNvSpPr>
          <p:nvPr>
            <p:ph type="title" idx="4294967295"/>
          </p:nvPr>
        </p:nvSpPr>
        <p:spPr>
          <a:xfrm>
            <a:off x="417513" y="1052513"/>
            <a:ext cx="8382000" cy="1382712"/>
          </a:xfrm>
        </p:spPr>
        <p:txBody>
          <a:bodyPr/>
          <a:lstStyle/>
          <a:p>
            <a:pPr eaLnBrk="1" hangingPunct="1"/>
            <a:r>
              <a:rPr lang="en-US" altLang="en-US"/>
              <a:t>Type 1 Diabetes is Managed,</a:t>
            </a:r>
            <a:br>
              <a:rPr lang="en-US" altLang="en-US"/>
            </a:br>
            <a:r>
              <a:rPr lang="en-US" altLang="en-US"/>
              <a:t>But it Does Not Go Away.</a:t>
            </a:r>
          </a:p>
        </p:txBody>
      </p:sp>
      <p:sp>
        <p:nvSpPr>
          <p:cNvPr id="82949" name="Rectangle 3"/>
          <p:cNvSpPr>
            <a:spLocks noGrp="1" noChangeArrowheads="1"/>
          </p:cNvSpPr>
          <p:nvPr>
            <p:ph idx="4294967295"/>
          </p:nvPr>
        </p:nvSpPr>
        <p:spPr>
          <a:xfrm>
            <a:off x="3575050" y="3011488"/>
            <a:ext cx="4903788" cy="1222375"/>
          </a:xfrm>
        </p:spPr>
        <p:txBody>
          <a:bodyPr/>
          <a:lstStyle/>
          <a:p>
            <a:pPr marL="285750" indent="-285750" algn="ctr" eaLnBrk="1" hangingPunct="1">
              <a:spcAft>
                <a:spcPct val="20000"/>
              </a:spcAft>
              <a:buFontTx/>
              <a:buNone/>
            </a:pPr>
            <a:r>
              <a:rPr lang="en-US" altLang="en-US" sz="4000" u="sng">
                <a:solidFill>
                  <a:srgbClr val="C00000"/>
                </a:solidFill>
                <a:latin typeface="Arial Black" panose="020B0A04020102020204" pitchFamily="34" charset="0"/>
                <a:cs typeface="Arial" panose="020B0604020202020204" pitchFamily="34" charset="0"/>
              </a:rPr>
              <a:t>GOAL:</a:t>
            </a:r>
            <a:endParaRPr lang="en-US" altLang="en-US" sz="4000" u="sng">
              <a:solidFill>
                <a:srgbClr val="C00000"/>
              </a:solidFill>
              <a:latin typeface="Arial Black" panose="020B0A04020102020204" pitchFamily="34" charset="0"/>
            </a:endParaRPr>
          </a:p>
        </p:txBody>
      </p:sp>
      <p:sp>
        <p:nvSpPr>
          <p:cNvPr id="82950" name="Rectangle 6"/>
          <p:cNvSpPr>
            <a:spLocks noChangeArrowheads="1"/>
          </p:cNvSpPr>
          <p:nvPr/>
        </p:nvSpPr>
        <p:spPr bwMode="auto">
          <a:xfrm>
            <a:off x="3444875" y="3611563"/>
            <a:ext cx="51228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20000"/>
              </a:spcAft>
              <a:buClrTx/>
              <a:buSzTx/>
              <a:buFontTx/>
              <a:buNone/>
              <a:tabLst/>
              <a:defRPr/>
            </a:pPr>
            <a:r>
              <a:rPr kumimoji="1"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Maintain target </a:t>
            </a:r>
          </a:p>
          <a:p>
            <a:pPr marL="0" marR="0" lvl="0" indent="0" algn="ctr" defTabSz="914400" rtl="0" eaLnBrk="1" fontAlgn="base" latinLnBrk="0" hangingPunct="1">
              <a:lnSpc>
                <a:spcPct val="90000"/>
              </a:lnSpc>
              <a:spcBef>
                <a:spcPct val="0"/>
              </a:spcBef>
              <a:spcAft>
                <a:spcPct val="20000"/>
              </a:spcAft>
              <a:buClrTx/>
              <a:buSzTx/>
              <a:buFontTx/>
              <a:buNone/>
              <a:tabLst/>
              <a:defRPr/>
            </a:pPr>
            <a:r>
              <a:rPr kumimoji="1"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blood glucose</a:t>
            </a:r>
          </a:p>
        </p:txBody>
      </p:sp>
    </p:spTree>
    <p:extLst>
      <p:ext uri="{BB962C8B-B14F-4D97-AF65-F5344CB8AC3E}">
        <p14:creationId xmlns:p14="http://schemas.microsoft.com/office/powerpoint/2010/main" val="25182545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0"/>
          </p:nvPr>
        </p:nvSpPr>
        <p:spPr>
          <a:xfrm>
            <a:off x="4168775" y="6613525"/>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EB9B447-445C-400E-BB1A-45942C9815D8}" type="slidenum">
              <a:rPr kumimoji="0" lang="en-US" altLang="en-US" sz="1400" b="1"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1400" b="1"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84995" name="Rectangle 2"/>
          <p:cNvSpPr>
            <a:spLocks noGrp="1" noChangeArrowheads="1"/>
          </p:cNvSpPr>
          <p:nvPr>
            <p:ph type="title" idx="4294967295"/>
          </p:nvPr>
        </p:nvSpPr>
        <p:spPr>
          <a:xfrm>
            <a:off x="339725" y="1058863"/>
            <a:ext cx="8458200" cy="1209675"/>
          </a:xfrm>
        </p:spPr>
        <p:txBody>
          <a:bodyPr/>
          <a:lstStyle/>
          <a:p>
            <a:pPr eaLnBrk="1" hangingPunct="1">
              <a:lnSpc>
                <a:spcPct val="90000"/>
              </a:lnSpc>
            </a:pPr>
            <a:r>
              <a:rPr lang="en-US" altLang="en-US" sz="4000"/>
              <a:t/>
            </a:r>
            <a:br>
              <a:rPr lang="en-US" altLang="en-US" sz="4000"/>
            </a:br>
            <a:r>
              <a:rPr lang="en-US" altLang="en-US" sz="4000"/>
              <a:t/>
            </a:r>
            <a:br>
              <a:rPr lang="en-US" altLang="en-US" sz="4000"/>
            </a:br>
            <a:r>
              <a:rPr lang="en-US" altLang="en-US"/>
              <a:t>Diabetes Management</a:t>
            </a:r>
            <a:br>
              <a:rPr lang="en-US" altLang="en-US"/>
            </a:br>
            <a:r>
              <a:rPr lang="en-US" altLang="en-US"/>
              <a:t>Constant Juggling - 24/7</a:t>
            </a:r>
            <a:endParaRPr lang="en-US" altLang="en-US">
              <a:solidFill>
                <a:srgbClr val="0000AC"/>
              </a:solidFill>
            </a:endParaRPr>
          </a:p>
        </p:txBody>
      </p:sp>
      <p:sp>
        <p:nvSpPr>
          <p:cNvPr id="84996" name="Rectangle 3"/>
          <p:cNvSpPr>
            <a:spLocks noGrp="1" noChangeArrowheads="1"/>
          </p:cNvSpPr>
          <p:nvPr>
            <p:ph type="body" sz="half" idx="4294967295"/>
          </p:nvPr>
        </p:nvSpPr>
        <p:spPr>
          <a:xfrm>
            <a:off x="114300" y="1962150"/>
            <a:ext cx="8839200" cy="4137025"/>
          </a:xfrm>
        </p:spPr>
        <p:txBody>
          <a:bodyPr/>
          <a:lstStyle/>
          <a:p>
            <a:pPr marL="285750" indent="-285750" eaLnBrk="1" hangingPunct="1">
              <a:buFontTx/>
              <a:buNone/>
              <a:tabLst>
                <a:tab pos="457200" algn="l"/>
                <a:tab pos="800100" algn="l"/>
                <a:tab pos="1428750" algn="l"/>
                <a:tab pos="2343150" algn="l"/>
                <a:tab pos="3257550" algn="l"/>
                <a:tab pos="4686300" algn="l"/>
              </a:tabLst>
            </a:pPr>
            <a:endParaRPr lang="en-US" altLang="en-US" sz="3600">
              <a:latin typeface="Tahoma" panose="020B0604030504040204" pitchFamily="34" charset="0"/>
            </a:endParaRPr>
          </a:p>
          <a:p>
            <a:pPr marL="285750" indent="-285750" eaLnBrk="1" hangingPunct="1">
              <a:buFontTx/>
              <a:buNone/>
              <a:tabLst>
                <a:tab pos="457200" algn="l"/>
                <a:tab pos="800100" algn="l"/>
                <a:tab pos="1428750" algn="l"/>
                <a:tab pos="2343150" algn="l"/>
                <a:tab pos="3257550" algn="l"/>
                <a:tab pos="4686300" algn="l"/>
              </a:tabLst>
            </a:pPr>
            <a:r>
              <a:rPr lang="en-US" altLang="en-US" sz="900">
                <a:latin typeface="Tahoma" panose="020B0604030504040204" pitchFamily="34" charset="0"/>
              </a:rPr>
              <a:t> 				</a:t>
            </a:r>
            <a:r>
              <a:rPr lang="en-US" altLang="en-US" sz="2800">
                <a:latin typeface="Tahoma" panose="020B0604030504040204" pitchFamily="34" charset="0"/>
              </a:rPr>
              <a:t>Insulin/</a:t>
            </a:r>
            <a:br>
              <a:rPr lang="en-US" altLang="en-US" sz="2800">
                <a:latin typeface="Tahoma" panose="020B0604030504040204" pitchFamily="34" charset="0"/>
              </a:rPr>
            </a:br>
            <a:r>
              <a:rPr lang="en-US" altLang="en-US" sz="2800">
                <a:latin typeface="Tahoma" panose="020B0604030504040204" pitchFamily="34" charset="0"/>
              </a:rPr>
              <a:t>        	medication</a:t>
            </a:r>
          </a:p>
          <a:p>
            <a:pPr marL="285750" indent="-285750" eaLnBrk="1" hangingPunct="1">
              <a:lnSpc>
                <a:spcPts val="3100"/>
              </a:lnSpc>
              <a:spcBef>
                <a:spcPts val="400"/>
              </a:spcBef>
              <a:spcAft>
                <a:spcPts val="1400"/>
              </a:spcAft>
              <a:buFontTx/>
              <a:buNone/>
              <a:tabLst>
                <a:tab pos="457200" algn="l"/>
                <a:tab pos="800100" algn="l"/>
                <a:tab pos="1428750" algn="l"/>
                <a:tab pos="2343150" algn="l"/>
                <a:tab pos="3257550" algn="l"/>
                <a:tab pos="4686300" algn="l"/>
              </a:tabLst>
            </a:pPr>
            <a:r>
              <a:rPr lang="en-US" altLang="en-US" sz="2800">
                <a:latin typeface="Tahoma" panose="020B0604030504040204" pitchFamily="34" charset="0"/>
              </a:rPr>
              <a:t>                       </a:t>
            </a:r>
            <a:r>
              <a:rPr lang="en-US" altLang="en-US" sz="1800" i="1">
                <a:latin typeface="Tahoma" panose="020B0604030504040204" pitchFamily="34" charset="0"/>
              </a:rPr>
              <a:t>with:</a:t>
            </a:r>
            <a:endParaRPr lang="en-US" altLang="en-US" sz="1800">
              <a:latin typeface="Tahoma" panose="020B0604030504040204" pitchFamily="34" charset="0"/>
            </a:endParaRPr>
          </a:p>
          <a:p>
            <a:pPr marL="1771650" lvl="4" eaLnBrk="1" hangingPunct="1">
              <a:lnSpc>
                <a:spcPts val="3000"/>
              </a:lnSpc>
              <a:spcBef>
                <a:spcPct val="0"/>
              </a:spcBef>
              <a:buClr>
                <a:srgbClr val="009999"/>
              </a:buClr>
              <a:buSzPct val="200000"/>
              <a:buFontTx/>
              <a:buNone/>
              <a:tabLst>
                <a:tab pos="457200" algn="l"/>
                <a:tab pos="800100" algn="l"/>
                <a:tab pos="1428750" algn="l"/>
                <a:tab pos="2343150" algn="l"/>
                <a:tab pos="3257550" algn="l"/>
                <a:tab pos="4686300" algn="l"/>
              </a:tabLst>
            </a:pPr>
            <a:r>
              <a:rPr lang="en-US" altLang="en-US" sz="3200">
                <a:latin typeface="Tahoma" panose="020B0604030504040204" pitchFamily="34" charset="0"/>
              </a:rPr>
              <a:t>		   </a:t>
            </a:r>
            <a:r>
              <a:rPr lang="en-US" altLang="en-US" sz="2800">
                <a:latin typeface="Tahoma" panose="020B0604030504040204" pitchFamily="34" charset="0"/>
              </a:rPr>
              <a:t>Physical </a:t>
            </a:r>
          </a:p>
          <a:p>
            <a:pPr marL="1771650" lvl="4" eaLnBrk="1" hangingPunct="1">
              <a:lnSpc>
                <a:spcPts val="3000"/>
              </a:lnSpc>
              <a:spcBef>
                <a:spcPct val="0"/>
              </a:spcBef>
              <a:buClr>
                <a:srgbClr val="009999"/>
              </a:buClr>
              <a:buSzPct val="200000"/>
              <a:buFontTx/>
              <a:buNone/>
              <a:tabLst>
                <a:tab pos="457200" algn="l"/>
                <a:tab pos="800100" algn="l"/>
                <a:tab pos="1428750" algn="l"/>
                <a:tab pos="2343150" algn="l"/>
                <a:tab pos="3257550" algn="l"/>
                <a:tab pos="4686300" algn="l"/>
              </a:tabLst>
            </a:pPr>
            <a:r>
              <a:rPr lang="en-US" altLang="en-US" sz="2800">
                <a:latin typeface="Tahoma" panose="020B0604030504040204" pitchFamily="34" charset="0"/>
              </a:rPr>
              <a:t>           activity</a:t>
            </a:r>
          </a:p>
          <a:p>
            <a:pPr marL="1771650" lvl="4" eaLnBrk="1" hangingPunct="1">
              <a:lnSpc>
                <a:spcPct val="80000"/>
              </a:lnSpc>
              <a:buClr>
                <a:srgbClr val="009999"/>
              </a:buClr>
              <a:buSzPct val="200000"/>
              <a:buFontTx/>
              <a:buNone/>
              <a:tabLst>
                <a:tab pos="457200" algn="l"/>
                <a:tab pos="800100" algn="l"/>
                <a:tab pos="1428750" algn="l"/>
                <a:tab pos="2343150" algn="l"/>
                <a:tab pos="3257550" algn="l"/>
                <a:tab pos="4686300" algn="l"/>
              </a:tabLst>
            </a:pPr>
            <a:r>
              <a:rPr lang="en-US" altLang="en-US" sz="3200">
                <a:solidFill>
                  <a:srgbClr val="006866"/>
                </a:solidFill>
                <a:latin typeface="Tahoma" panose="020B0604030504040204" pitchFamily="34" charset="0"/>
              </a:rPr>
              <a:t>                 </a:t>
            </a:r>
            <a:r>
              <a:rPr lang="en-US" altLang="en-US" sz="1800">
                <a:solidFill>
                  <a:srgbClr val="006866"/>
                </a:solidFill>
                <a:latin typeface="Tahoma" panose="020B0604030504040204" pitchFamily="34" charset="0"/>
              </a:rPr>
              <a:t>    </a:t>
            </a:r>
          </a:p>
          <a:p>
            <a:pPr marL="1771650" lvl="4" eaLnBrk="1" hangingPunct="1">
              <a:lnSpc>
                <a:spcPct val="80000"/>
              </a:lnSpc>
              <a:buClr>
                <a:srgbClr val="009999"/>
              </a:buClr>
              <a:buSzPct val="200000"/>
              <a:buFontTx/>
              <a:buNone/>
              <a:tabLst>
                <a:tab pos="457200" algn="l"/>
                <a:tab pos="800100" algn="l"/>
                <a:tab pos="1428750" algn="l"/>
                <a:tab pos="2343150" algn="l"/>
                <a:tab pos="3257550" algn="l"/>
                <a:tab pos="4686300" algn="l"/>
              </a:tabLst>
            </a:pPr>
            <a:r>
              <a:rPr lang="en-US" altLang="en-US" sz="3200">
                <a:solidFill>
                  <a:srgbClr val="006866"/>
                </a:solidFill>
                <a:latin typeface="Tahoma" panose="020B0604030504040204" pitchFamily="34" charset="0"/>
              </a:rPr>
              <a:t>        </a:t>
            </a:r>
            <a:endParaRPr lang="en-US" altLang="en-US" sz="2800">
              <a:solidFill>
                <a:srgbClr val="3F0066"/>
              </a:solidFill>
              <a:latin typeface="Tahoma" panose="020B0604030504040204" pitchFamily="34" charset="0"/>
            </a:endParaRPr>
          </a:p>
        </p:txBody>
      </p:sp>
      <p:grpSp>
        <p:nvGrpSpPr>
          <p:cNvPr id="84997" name="Group 18"/>
          <p:cNvGrpSpPr>
            <a:grpSpLocks/>
          </p:cNvGrpSpPr>
          <p:nvPr/>
        </p:nvGrpSpPr>
        <p:grpSpPr bwMode="auto">
          <a:xfrm>
            <a:off x="4694238" y="3325813"/>
            <a:ext cx="1125537" cy="2041525"/>
            <a:chOff x="4184650" y="3181350"/>
            <a:chExt cx="1125538" cy="2041525"/>
          </a:xfrm>
        </p:grpSpPr>
        <p:sp>
          <p:nvSpPr>
            <p:cNvPr id="85009" name="AutoShape 12"/>
            <p:cNvSpPr>
              <a:spLocks noChangeArrowheads="1"/>
            </p:cNvSpPr>
            <p:nvPr/>
          </p:nvSpPr>
          <p:spPr bwMode="auto">
            <a:xfrm>
              <a:off x="4184650" y="3181350"/>
              <a:ext cx="1125538" cy="2041525"/>
            </a:xfrm>
            <a:prstGeom prst="upArrow">
              <a:avLst>
                <a:gd name="adj1" fmla="val 50000"/>
                <a:gd name="adj2" fmla="val 41172"/>
              </a:avLst>
            </a:prstGeom>
            <a:solidFill>
              <a:srgbClr val="860000"/>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5010" name="Oval 9"/>
            <p:cNvSpPr>
              <a:spLocks noChangeArrowheads="1"/>
            </p:cNvSpPr>
            <p:nvPr/>
          </p:nvSpPr>
          <p:spPr bwMode="auto">
            <a:xfrm>
              <a:off x="4565650" y="4699000"/>
              <a:ext cx="330200" cy="365125"/>
            </a:xfrm>
            <a:prstGeom prst="ellipse">
              <a:avLst/>
            </a:prstGeom>
            <a:solidFill>
              <a:srgbClr val="669900"/>
            </a:solidFill>
            <a:ln w="12700">
              <a:solidFill>
                <a:srgbClr val="3F0066"/>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5011" name="Text Box 15"/>
            <p:cNvSpPr txBox="1">
              <a:spLocks noChangeArrowheads="1"/>
            </p:cNvSpPr>
            <p:nvPr/>
          </p:nvSpPr>
          <p:spPr bwMode="auto">
            <a:xfrm>
              <a:off x="4249738" y="3332163"/>
              <a:ext cx="992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669900"/>
                  </a:solidFill>
                  <a:effectLst/>
                  <a:uLnTx/>
                  <a:uFillTx/>
                  <a:latin typeface="Arial Black" panose="020B0A04020102020204" pitchFamily="34" charset="0"/>
                  <a:ea typeface="+mn-ea"/>
                  <a:cs typeface="Arial" panose="020B0604020202020204" pitchFamily="34" charset="0"/>
                </a:rPr>
                <a:t>BG</a:t>
              </a:r>
            </a:p>
          </p:txBody>
        </p:sp>
      </p:grpSp>
      <p:grpSp>
        <p:nvGrpSpPr>
          <p:cNvPr id="84998" name="Group 17"/>
          <p:cNvGrpSpPr>
            <a:grpSpLocks/>
          </p:cNvGrpSpPr>
          <p:nvPr/>
        </p:nvGrpSpPr>
        <p:grpSpPr bwMode="auto">
          <a:xfrm>
            <a:off x="1892300" y="4149725"/>
            <a:ext cx="1109663" cy="2146300"/>
            <a:chOff x="1828800" y="4165600"/>
            <a:chExt cx="1109663" cy="2146300"/>
          </a:xfrm>
        </p:grpSpPr>
        <p:sp>
          <p:nvSpPr>
            <p:cNvPr id="85006" name="AutoShape 11"/>
            <p:cNvSpPr>
              <a:spLocks noChangeArrowheads="1"/>
            </p:cNvSpPr>
            <p:nvPr/>
          </p:nvSpPr>
          <p:spPr bwMode="auto">
            <a:xfrm>
              <a:off x="1828800" y="4165600"/>
              <a:ext cx="1109663" cy="2146300"/>
            </a:xfrm>
            <a:prstGeom prst="downArrow">
              <a:avLst>
                <a:gd name="adj1" fmla="val 50000"/>
                <a:gd name="adj2" fmla="val 44119"/>
              </a:avLst>
            </a:prstGeom>
            <a:solidFill>
              <a:srgbClr val="860000"/>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5007" name="Oval 7"/>
            <p:cNvSpPr>
              <a:spLocks noChangeArrowheads="1"/>
            </p:cNvSpPr>
            <p:nvPr/>
          </p:nvSpPr>
          <p:spPr bwMode="auto">
            <a:xfrm>
              <a:off x="2203450" y="4321175"/>
              <a:ext cx="327025" cy="357188"/>
            </a:xfrm>
            <a:prstGeom prst="ellipse">
              <a:avLst/>
            </a:prstGeom>
            <a:solidFill>
              <a:srgbClr val="008080"/>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5008" name="Text Box 16"/>
            <p:cNvSpPr txBox="1">
              <a:spLocks noChangeArrowheads="1"/>
            </p:cNvSpPr>
            <p:nvPr/>
          </p:nvSpPr>
          <p:spPr bwMode="auto">
            <a:xfrm>
              <a:off x="1851025" y="5681663"/>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8080"/>
                  </a:solidFill>
                  <a:effectLst/>
                  <a:uLnTx/>
                  <a:uFillTx/>
                  <a:latin typeface="Arial Black" panose="020B0A04020102020204" pitchFamily="34" charset="0"/>
                  <a:ea typeface="+mn-ea"/>
                  <a:cs typeface="Arial" panose="020B0604020202020204" pitchFamily="34" charset="0"/>
                </a:rPr>
                <a:t>BG</a:t>
              </a:r>
            </a:p>
          </p:txBody>
        </p:sp>
      </p:grpSp>
      <p:grpSp>
        <p:nvGrpSpPr>
          <p:cNvPr id="84999" name="Group 16"/>
          <p:cNvGrpSpPr>
            <a:grpSpLocks/>
          </p:cNvGrpSpPr>
          <p:nvPr/>
        </p:nvGrpSpPr>
        <p:grpSpPr bwMode="auto">
          <a:xfrm>
            <a:off x="465138" y="2698750"/>
            <a:ext cx="1093787" cy="2130425"/>
            <a:chOff x="712788" y="2698750"/>
            <a:chExt cx="1093787" cy="2130425"/>
          </a:xfrm>
        </p:grpSpPr>
        <p:sp>
          <p:nvSpPr>
            <p:cNvPr id="85003" name="AutoShape 20"/>
            <p:cNvSpPr>
              <a:spLocks noChangeArrowheads="1"/>
            </p:cNvSpPr>
            <p:nvPr/>
          </p:nvSpPr>
          <p:spPr bwMode="auto">
            <a:xfrm>
              <a:off x="712788" y="2698750"/>
              <a:ext cx="1093787" cy="2130425"/>
            </a:xfrm>
            <a:prstGeom prst="downArrow">
              <a:avLst>
                <a:gd name="adj1" fmla="val 50000"/>
                <a:gd name="adj2" fmla="val 44122"/>
              </a:avLst>
            </a:prstGeom>
            <a:solidFill>
              <a:srgbClr val="860000"/>
            </a:solidFill>
            <a:ln w="1905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5004" name="Oval 8"/>
            <p:cNvSpPr>
              <a:spLocks noChangeArrowheads="1"/>
            </p:cNvSpPr>
            <p:nvPr/>
          </p:nvSpPr>
          <p:spPr bwMode="auto">
            <a:xfrm>
              <a:off x="1104900" y="2890838"/>
              <a:ext cx="320675" cy="354012"/>
            </a:xfrm>
            <a:prstGeom prst="ellipse">
              <a:avLst/>
            </a:prstGeom>
            <a:solidFill>
              <a:srgbClr val="FFC000"/>
            </a:solidFill>
            <a:ln w="12700">
              <a:solidFill>
                <a:srgbClr val="FFC000"/>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5005" name="Text Box 22"/>
            <p:cNvSpPr txBox="1">
              <a:spLocks noChangeArrowheads="1"/>
            </p:cNvSpPr>
            <p:nvPr/>
          </p:nvSpPr>
          <p:spPr bwMode="auto">
            <a:xfrm>
              <a:off x="782638" y="4213225"/>
              <a:ext cx="96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9900"/>
                  </a:solidFill>
                  <a:effectLst/>
                  <a:uLnTx/>
                  <a:uFillTx/>
                  <a:latin typeface="Arial Black" panose="020B0A04020102020204" pitchFamily="34" charset="0"/>
                  <a:ea typeface="+mn-ea"/>
                  <a:cs typeface="Arial" panose="020B0604020202020204" pitchFamily="34" charset="0"/>
                </a:rPr>
                <a:t>BG</a:t>
              </a:r>
            </a:p>
          </p:txBody>
        </p:sp>
      </p:grpSp>
      <p:sp>
        <p:nvSpPr>
          <p:cNvPr id="85000" name="Text Box 24"/>
          <p:cNvSpPr txBox="1">
            <a:spLocks noChangeArrowheads="1"/>
          </p:cNvSpPr>
          <p:nvPr/>
        </p:nvSpPr>
        <p:spPr bwMode="auto">
          <a:xfrm>
            <a:off x="4151313" y="4929188"/>
            <a:ext cx="104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rPr>
              <a:t>and</a:t>
            </a:r>
            <a:endParaRPr kumimoji="0" lang="en-US" alt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pic>
        <p:nvPicPr>
          <p:cNvPr id="15378" name="Picture 18" descr="j0396384"/>
          <p:cNvPicPr>
            <a:picLocks noChangeAspect="1" noChangeArrowheads="1"/>
          </p:cNvPicPr>
          <p:nvPr/>
        </p:nvPicPr>
        <p:blipFill>
          <a:blip r:embed="rId3"/>
          <a:srcRect b="1561"/>
          <a:stretch>
            <a:fillRect/>
          </a:stretch>
        </p:blipFill>
        <p:spPr bwMode="auto">
          <a:xfrm flipH="1">
            <a:off x="6407150" y="2730500"/>
            <a:ext cx="2154238" cy="3221038"/>
          </a:xfrm>
          <a:prstGeom prst="rect">
            <a:avLst/>
          </a:prstGeom>
          <a:noFill/>
          <a:ln w="38100">
            <a:solidFill>
              <a:schemeClr val="accent4"/>
            </a:solidFill>
            <a:miter lim="800000"/>
            <a:headEnd/>
            <a:tailEnd/>
          </a:ln>
        </p:spPr>
      </p:pic>
      <p:sp>
        <p:nvSpPr>
          <p:cNvPr id="15379" name="Text Box 19"/>
          <p:cNvSpPr txBox="1">
            <a:spLocks noChangeArrowheads="1"/>
          </p:cNvSpPr>
          <p:nvPr/>
        </p:nvSpPr>
        <p:spPr bwMode="auto">
          <a:xfrm>
            <a:off x="4838700" y="5367338"/>
            <a:ext cx="1133475" cy="879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ts val="31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pitchFamily="34" charset="0"/>
                <a:ea typeface="+mn-ea"/>
                <a:cs typeface="Arial" panose="020B0604020202020204" pitchFamily="34" charset="0"/>
              </a:rPr>
              <a:t>Food </a:t>
            </a:r>
          </a:p>
          <a:p>
            <a:pPr marL="0" marR="0" lvl="0" indent="0" algn="l" defTabSz="914400" rtl="0" eaLnBrk="1" fontAlgn="base" latinLnBrk="0" hangingPunct="1">
              <a:lnSpc>
                <a:spcPts val="31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pitchFamily="34" charset="0"/>
                <a:ea typeface="+mn-ea"/>
                <a:cs typeface="Arial" panose="020B0604020202020204" pitchFamily="34" charset="0"/>
              </a:rPr>
              <a:t>intake</a:t>
            </a:r>
          </a:p>
        </p:txBody>
      </p:sp>
    </p:spTree>
    <p:extLst>
      <p:ext uri="{BB962C8B-B14F-4D97-AF65-F5344CB8AC3E}">
        <p14:creationId xmlns:p14="http://schemas.microsoft.com/office/powerpoint/2010/main" val="19444545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58750" y="1169988"/>
            <a:ext cx="8826500" cy="636587"/>
          </a:xfrm>
        </p:spPr>
        <p:txBody>
          <a:bodyPr/>
          <a:lstStyle/>
          <a:p>
            <a:pPr eaLnBrk="1" hangingPunct="1"/>
            <a:r>
              <a:rPr lang="en-US" altLang="en-US"/>
              <a:t>Diabetes Management</a:t>
            </a:r>
          </a:p>
        </p:txBody>
      </p:sp>
      <p:sp>
        <p:nvSpPr>
          <p:cNvPr id="87043" name="Rectangle 3"/>
          <p:cNvSpPr>
            <a:spLocks noGrp="1" noChangeArrowheads="1"/>
          </p:cNvSpPr>
          <p:nvPr>
            <p:ph idx="4294967295"/>
          </p:nvPr>
        </p:nvSpPr>
        <p:spPr>
          <a:xfrm>
            <a:off x="593725" y="2089150"/>
            <a:ext cx="8509000" cy="4800600"/>
          </a:xfrm>
        </p:spPr>
        <p:txBody>
          <a:bodyPr/>
          <a:lstStyle/>
          <a:p>
            <a:pPr eaLnBrk="1" hangingPunct="1">
              <a:buClr>
                <a:srgbClr val="3F0066"/>
              </a:buClr>
              <a:buFontTx/>
              <a:buNone/>
            </a:pPr>
            <a:r>
              <a:rPr lang="en-US" altLang="en-US" sz="2400" b="1">
                <a:latin typeface="Tahoma" panose="020B0604030504040204" pitchFamily="34" charset="0"/>
              </a:rPr>
              <a:t>Routine Care:</a:t>
            </a:r>
          </a:p>
          <a:p>
            <a:pPr lvl="1" eaLnBrk="1" hangingPunct="1">
              <a:lnSpc>
                <a:spcPct val="85000"/>
              </a:lnSpc>
              <a:spcBef>
                <a:spcPts val="1800"/>
              </a:spcBef>
              <a:buClr>
                <a:schemeClr val="tx1"/>
              </a:buClr>
              <a:buSzPct val="80000"/>
              <a:buFontTx/>
              <a:buChar char="•"/>
            </a:pPr>
            <a:r>
              <a:rPr lang="en-US" altLang="en-US" sz="2400">
                <a:latin typeface="Tahoma" panose="020B0604030504040204" pitchFamily="34" charset="0"/>
              </a:rPr>
              <a:t>Many students will be able to handle all or almost all routine diabetes care by themselves  </a:t>
            </a:r>
          </a:p>
          <a:p>
            <a:pPr lvl="1" eaLnBrk="1" hangingPunct="1">
              <a:lnSpc>
                <a:spcPct val="85000"/>
              </a:lnSpc>
              <a:spcBef>
                <a:spcPts val="1800"/>
              </a:spcBef>
              <a:buClr>
                <a:schemeClr val="tx1"/>
              </a:buClr>
              <a:buSzPct val="80000"/>
              <a:buFontTx/>
              <a:buChar char="•"/>
            </a:pPr>
            <a:r>
              <a:rPr lang="en-US" altLang="en-US" sz="2400">
                <a:latin typeface="Tahoma" panose="020B0604030504040204" pitchFamily="34" charset="0"/>
              </a:rPr>
              <a:t>Some students will need school staff to perform or assist with routine diabetes care</a:t>
            </a:r>
          </a:p>
          <a:p>
            <a:pPr eaLnBrk="1" hangingPunct="1">
              <a:spcBef>
                <a:spcPts val="2400"/>
              </a:spcBef>
              <a:buClr>
                <a:srgbClr val="3F0066"/>
              </a:buClr>
              <a:buFontTx/>
              <a:buNone/>
            </a:pPr>
            <a:r>
              <a:rPr lang="en-US" altLang="en-US" sz="2400" b="1">
                <a:latin typeface="Tahoma" panose="020B0604030504040204" pitchFamily="34" charset="0"/>
              </a:rPr>
              <a:t>Emergency Care:</a:t>
            </a:r>
          </a:p>
          <a:p>
            <a:pPr lvl="1" eaLnBrk="1" hangingPunct="1">
              <a:spcBef>
                <a:spcPts val="1200"/>
              </a:spcBef>
              <a:buClr>
                <a:schemeClr val="tx1"/>
              </a:buClr>
              <a:buSzPct val="80000"/>
              <a:buFontTx/>
              <a:buChar char="•"/>
            </a:pPr>
            <a:r>
              <a:rPr lang="en-US" altLang="en-US" sz="2400">
                <a:latin typeface="Tahoma" panose="020B0604030504040204" pitchFamily="34" charset="0"/>
              </a:rPr>
              <a:t>ALL students with diabetes will need help in the event of an emergency situation</a:t>
            </a:r>
            <a:endParaRPr lang="en-US" altLang="en-US" sz="2400" b="1">
              <a:latin typeface="Tahoma" panose="020B0604030504040204" pitchFamily="34" charset="0"/>
            </a:endParaRPr>
          </a:p>
        </p:txBody>
      </p:sp>
      <p:sp>
        <p:nvSpPr>
          <p:cNvPr id="87044" name="Slide Number Placeholder 3"/>
          <p:cNvSpPr>
            <a:spLocks noGrp="1"/>
          </p:cNvSpPr>
          <p:nvPr>
            <p:ph type="sldNum" sz="quarter" idx="10"/>
          </p:nvPr>
        </p:nvSpPr>
        <p:spPr>
          <a:xfrm>
            <a:off x="4343400" y="6629400"/>
            <a:ext cx="685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A6776BE-77D3-46BC-9306-013D19838B81}" type="slidenum">
              <a:rPr kumimoji="0" lang="en-US" altLang="en-US" sz="1400" b="1" i="0" u="none" strike="noStrike" kern="1200" cap="none" spc="0" normalizeH="0" baseline="0" noProof="0" smtClean="0">
                <a:ln>
                  <a:noFill/>
                </a:ln>
                <a:solidFill>
                  <a:srgbClr val="EFEFF7"/>
                </a:solidFill>
                <a:effectLst/>
                <a:uLnTx/>
                <a:uFillTx/>
                <a:latin typeface="Tahom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altLang="en-US" sz="1400" b="1" i="0" u="none" strike="noStrike" kern="1200" cap="none" spc="0" normalizeH="0" baseline="0" noProof="0">
              <a:ln>
                <a:noFill/>
              </a:ln>
              <a:solidFill>
                <a:srgbClr val="EFEFF7"/>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27980359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upporting Students with Diabetes&amp;quot;&quot;/&gt;&lt;property id=&quot;20307&quot; value=&quot;256&quot;/&gt;&lt;/object&gt;&lt;object type=&quot;3&quot; unique_id=&quot;10004&quot;&gt;&lt;property id=&quot;20148&quot; value=&quot;5&quot;/&gt;&lt;property id=&quot;20300&quot; value=&quot;Slide 2&quot;/&gt;&lt;property id=&quot;20307&quot; value=&quot;402&quot;/&gt;&lt;/object&gt;&lt;object type=&quot;3&quot; unique_id=&quot;10005&quot;&gt;&lt;property id=&quot;20148&quot; value=&quot;5&quot;/&gt;&lt;property id=&quot;20300&quot; value=&quot;Slide 3 - &amp;quot;My Background: Beginnings&amp;quot;&quot;/&gt;&lt;property id=&quot;20307&quot; value=&quot;269&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323&quot;/&gt;&lt;/object&gt;&lt;object type=&quot;3&quot; unique_id=&quot;10008&quot;&gt;&lt;property id=&quot;20148&quot; value=&quot;5&quot;/&gt;&lt;property id=&quot;20300&quot; value=&quot;Slide 6 - &amp;quot;Results of not having a plan…..&amp;quot;&quot;/&gt;&lt;property id=&quot;20307&quot; value=&quot;259&quot;/&gt;&lt;/object&gt;&lt;object type=&quot;3&quot; unique_id=&quot;10009&quot;&gt;&lt;property id=&quot;20148&quot; value=&quot;5&quot;/&gt;&lt;property id=&quot;20300&quot; value=&quot;Slide 7 - &amp;quot;School Nurse Responsibilities&amp;quot;&quot;/&gt;&lt;property id=&quot;20307&quot; value=&quot;275&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301&quot;/&gt;&lt;/object&gt;&lt;object type=&quot;3&quot; unique_id=&quot;10012&quot;&gt;&lt;property id=&quot;20148&quot; value=&quot;5&quot;/&gt;&lt;property id=&quot;20300&quot; value=&quot;Slide 10&quot;/&gt;&lt;property id=&quot;20307&quot; value=&quot;413&quot;/&gt;&lt;/object&gt;&lt;object type=&quot;3&quot; unique_id=&quot;10013&quot;&gt;&lt;property id=&quot;20148&quot; value=&quot;5&quot;/&gt;&lt;property id=&quot;20300&quot; value=&quot;Slide 11 - &amp;quot;American Diabetes Association&amp;quot;&quot;/&gt;&lt;property id=&quot;20307&quot; value=&quot;308&quot;/&gt;&lt;/object&gt;&lt;object type=&quot;3&quot; unique_id=&quot;10014&quot;&gt;&lt;property id=&quot;20148&quot; value=&quot;5&quot;/&gt;&lt;property id=&quot;20300&quot; value=&quot;Slide 12 - &amp;quot;Steps for an Effective TDP Training Program&amp;quot;&quot;/&gt;&lt;property id=&quot;20307&quot; value=&quot;309&quot;/&gt;&lt;/object&gt;&lt;object type=&quot;3&quot; unique_id=&quot;10015&quot;&gt;&lt;property id=&quot;20148&quot; value=&quot;5&quot;/&gt;&lt;property id=&quot;20300&quot; value=&quot;Slide 13 - &amp;quot;Gain Approval/Support for Training Program&amp;quot;&quot;/&gt;&lt;property id=&quot;20307&quot; value=&quot;328&quot;/&gt;&lt;/object&gt;&lt;object type=&quot;3&quot; unique_id=&quot;10016&quot;&gt;&lt;property id=&quot;20148&quot; value=&quot;5&quot;/&gt;&lt;property id=&quot;20300&quot; value=&quot;Slide 14 - &amp;quot;Solicit Volunteers&amp;quot;&quot;/&gt;&lt;property id=&quot;20307&quot; value=&quot;329&quot;/&gt;&lt;/object&gt;&lt;object type=&quot;3&quot; unique_id=&quot;10017&quot;&gt;&lt;property id=&quot;20148&quot; value=&quot;5&quot;/&gt;&lt;property id=&quot;20300&quot; value=&quot;Slide 15 - &amp;quot;Obtain Training Equipment&amp;quot;&quot;/&gt;&lt;property id=&quot;20307&quot; value=&quot;330&quot;/&gt;&lt;/object&gt;&lt;object type=&quot;3&quot; unique_id=&quot;10018&quot;&gt;&lt;property id=&quot;20148&quot; value=&quot;5&quot;/&gt;&lt;property id=&quot;20300&quot; value=&quot;Slide 16 - &amp;quot;Conduct Training: Module Topics&amp;quot;&quot;/&gt;&lt;property id=&quot;20307&quot; value=&quot;331&quot;/&gt;&lt;/object&gt;&lt;object type=&quot;3&quot; unique_id=&quot;10019&quot;&gt;&lt;property id=&quot;20148&quot; value=&quot;5&quot;/&gt;&lt;property id=&quot;20300&quot; value=&quot;Slide 17 - &amp;quot;Recommended Training Guideline&amp;quot;&quot;/&gt;&lt;property id=&quot;20307&quot; value=&quot;332&quot;/&gt;&lt;/object&gt;&lt;object type=&quot;3&quot; unique_id=&quot;10020&quot;&gt;&lt;property id=&quot;20148&quot; value=&quot;5&quot;/&gt;&lt;property id=&quot;20300&quot; value=&quot;Slide 18 - &amp;quot;Recommended Training Guideline&amp;quot;&quot;/&gt;&lt;property id=&quot;20307&quot; value=&quot;333&quot;/&gt;&lt;/object&gt;&lt;object type=&quot;3&quot; unique_id=&quot;10021&quot;&gt;&lt;property id=&quot;20148&quot; value=&quot;5&quot;/&gt;&lt;property id=&quot;20300&quot; value=&quot;Slide 19 - &amp;quot;Provide Information to TDPs&amp;quot;&quot;/&gt;&lt;property id=&quot;20307&quot; value=&quot;334&quot;/&gt;&lt;/object&gt;&lt;object type=&quot;3&quot; unique_id=&quot;10022&quot;&gt;&lt;property id=&quot;20148&quot; value=&quot;5&quot;/&gt;&lt;property id=&quot;20300&quot; value=&quot;Slide 20&quot;/&gt;&lt;property id=&quot;20307&quot; value=&quot;340&quot;/&gt;&lt;/object&gt;&lt;object type=&quot;3&quot; unique_id=&quot;10023&quot;&gt;&lt;property id=&quot;20148&quot; value=&quot;5&quot;/&gt;&lt;property id=&quot;20300&quot; value=&quot;Slide 21 - &amp;quot;Document Training&amp;quot;&quot;/&gt;&lt;property id=&quot;20307&quot; value=&quot;335&quot;/&gt;&lt;/object&gt;&lt;object type=&quot;3&quot; unique_id=&quot;10024&quot;&gt;&lt;property id=&quot;20148&quot; value=&quot;5&quot;/&gt;&lt;property id=&quot;20300&quot; value=&quot;Slide 22 - &amp;quot;Provide Information for Buildings&amp;quot;&quot;/&gt;&lt;property id=&quot;20307&quot; value=&quot;336&quot;/&gt;&lt;/object&gt;&lt;object type=&quot;3&quot; unique_id=&quot;10025&quot;&gt;&lt;property id=&quot;20148&quot; value=&quot;5&quot;/&gt;&lt;property id=&quot;20300&quot; value=&quot;Slide 23 - &amp;quot;Periodic Review/Skills Practice/Train New Volunteers&amp;quot;&quot;/&gt;&lt;property id=&quot;20307&quot; value=&quot;337&quot;/&gt;&lt;/object&gt;&lt;object type=&quot;3&quot; unique_id=&quot;10026&quot;&gt;&lt;property id=&quot;20148&quot; value=&quot;5&quot;/&gt;&lt;property id=&quot;20300&quot; value=&quot;Slide 24&quot;/&gt;&lt;property id=&quot;20307&quot; value=&quot;282&quot;/&gt;&lt;/object&gt;&lt;object type=&quot;3&quot; unique_id=&quot;10027&quot;&gt;&lt;property id=&quot;20148&quot; value=&quot;5&quot;/&gt;&lt;property id=&quot;20300&quot; value=&quot;Slide 25 - &amp;quot;Training Non-Medical Staff &amp;quot;&quot;/&gt;&lt;property id=&quot;20307&quot; value=&quot;419&quot;/&gt;&lt;/object&gt;&lt;object type=&quot;3&quot; unique_id=&quot;10028&quot;&gt;&lt;property id=&quot;20148&quot; value=&quot;5&quot;/&gt;&lt;property id=&quot;20300&quot; value=&quot;Slide 26&quot;/&gt;&lt;property id=&quot;20307&quot; value=&quot;420&quot;/&gt;&lt;/object&gt;&lt;object type=&quot;3&quot; unique_id=&quot;10029&quot;&gt;&lt;property id=&quot;20148&quot; value=&quot;5&quot;/&gt;&lt;property id=&quot;20300&quot; value=&quot;Slide 27 - &amp;quot;Management: Equipment and Guidelines &amp;quot;&quot;/&gt;&lt;property id=&quot;20307&quot; value=&quot;356&quot;/&gt;&lt;/object&gt;&lt;object type=&quot;3&quot; unique_id=&quot;10030&quot;&gt;&lt;property id=&quot;20148&quot; value=&quot;5&quot;/&gt;&lt;property id=&quot;20300&quot; value=&quot;Slide 28 - &amp;quot;Insulin Delivery:  Injections vs. Pumps&amp;quot;&quot;/&gt;&lt;property id=&quot;20307&quot; value=&quot;398&quot;/&gt;&lt;/object&gt;&lt;object type=&quot;3&quot; unique_id=&quot;10031&quot;&gt;&lt;property id=&quot;20148&quot; value=&quot;5&quot;/&gt;&lt;property id=&quot;20300&quot; value=&quot;Slide 29 - &amp;quot;What Is an Insulin Pump?&amp;quot;&quot;/&gt;&lt;property id=&quot;20307&quot; value=&quot;378&quot;/&gt;&lt;/object&gt;&lt;object type=&quot;3&quot; unique_id=&quot;10032&quot;&gt;&lt;property id=&quot;20148&quot; value=&quot;5&quot;/&gt;&lt;property id=&quot;20300&quot; value=&quot;Slide 30 - &amp;quot;Insulin Pump Therapy&amp;quot;&quot;/&gt;&lt;property id=&quot;20307&quot; value=&quot;380&quot;/&gt;&lt;/object&gt;&lt;object type=&quot;3&quot; unique_id=&quot;10033&quot;&gt;&lt;property id=&quot;20148&quot; value=&quot;5&quot;/&gt;&lt;property id=&quot;20300&quot; value=&quot;Slide 31 - &amp;quot;Dosing with an Insulin Pump&amp;quot;&quot;/&gt;&lt;property id=&quot;20307&quot; value=&quot;379&quot;/&gt;&lt;/object&gt;&lt;object type=&quot;3&quot; unique_id=&quot;10034&quot;&gt;&lt;property id=&quot;20148&quot; value=&quot;5&quot;/&gt;&lt;property id=&quot;20300&quot; value=&quot;Slide 32 - &amp;quot;What Nurses Should Know About an Insulin Pump&amp;quot;&quot;/&gt;&lt;property id=&quot;20307&quot; value=&quot;381&quot;/&gt;&lt;/object&gt;&lt;object type=&quot;3&quot; unique_id=&quot;10035&quot;&gt;&lt;property id=&quot;20148&quot; value=&quot;5&quot;/&gt;&lt;property id=&quot;20300&quot; value=&quot;Slide 33 - &amp;quot;Tandem t:simulator app&amp;quot;&quot;/&gt;&lt;property id=&quot;20307&quot; value=&quot;421&quot;/&gt;&lt;/object&gt;&lt;object type=&quot;3&quot; unique_id=&quot;10036&quot;&gt;&lt;property id=&quot;20148&quot; value=&quot;5&quot;/&gt;&lt;property id=&quot;20300&quot; value=&quot;Slide 34 - &amp;quot;Glucose Monitoring:   Blood vs. Continuous Sensors&amp;quot;&quot;/&gt;&lt;property id=&quot;20307&quot; value=&quot;400&quot;/&gt;&lt;/object&gt;&lt;object type=&quot;3&quot; unique_id=&quot;10037&quot;&gt;&lt;property id=&quot;20148&quot; value=&quot;5&quot;/&gt;&lt;property id=&quot;20300&quot; value=&quot;Slide 35 - &amp;quot;Continuous Glucose Monitoring (CGM)&amp;quot;&quot;/&gt;&lt;property id=&quot;20307&quot; value=&quot;365&quot;/&gt;&lt;/object&gt;&lt;object type=&quot;3&quot; unique_id=&quot;10038&quot;&gt;&lt;property id=&quot;20148&quot; value=&quot;5&quot;/&gt;&lt;property id=&quot;20300&quot; value=&quot;Slide 36&quot;/&gt;&lt;property id=&quot;20307&quot; value=&quot;367&quot;/&gt;&lt;/object&gt;&lt;object type=&quot;3&quot; unique_id=&quot;10039&quot;&gt;&lt;property id=&quot;20148&quot; value=&quot;5&quot;/&gt;&lt;property id=&quot;20300&quot; value=&quot;Slide 37 - &amp;quot;What Are Ketones? &amp;quot;&quot;/&gt;&lt;property id=&quot;20307&quot; value=&quot;384&quot;/&gt;&lt;/object&gt;&lt;object type=&quot;3&quot; unique_id=&quot;10040&quot;&gt;&lt;property id=&quot;20148&quot; value=&quot;5&quot;/&gt;&lt;property id=&quot;20300&quot; value=&quot;Slide 38 - &amp;quot;Checking for Ketones&amp;quot;&quot;/&gt;&lt;property id=&quot;20307&quot; value=&quot;385&quot;/&gt;&lt;/object&gt;&lt;object type=&quot;3&quot; unique_id=&quot;10041&quot;&gt;&lt;property id=&quot;20148&quot; value=&quot;5&quot;/&gt;&lt;property id=&quot;20300&quot; value=&quot;Slide 39 - &amp;quot;Dosing with an Insulin Pen&amp;quot;&quot;/&gt;&lt;property id=&quot;20307&quot; value=&quot;391&quot;/&gt;&lt;/object&gt;&lt;object type=&quot;3&quot; unique_id=&quot;10042&quot;&gt;&lt;property id=&quot;20148&quot; value=&quot;5&quot;/&gt;&lt;property id=&quot;20300&quot; value=&quot;Slide 40 - &amp;quot;Emergencies: What is Glucagon?&amp;quot;&quot;/&gt;&lt;property id=&quot;20307&quot; value=&quot;394&quot;/&gt;&lt;/object&gt;&lt;object type=&quot;3&quot; unique_id=&quot;10043&quot;&gt;&lt;property id=&quot;20148&quot; value=&quot;5&quot;/&gt;&lt;property id=&quot;20300&quot; value=&quot;Slide 41 - &amp;quot;Emergency Kit Contents:&amp;quot;&quot;/&gt;&lt;property id=&quot;20307&quot; value=&quot;395&quot;/&gt;&lt;/object&gt;&lt;object type=&quot;3&quot; unique_id=&quot;10044&quot;&gt;&lt;property id=&quot;20148&quot; value=&quot;5&quot;/&gt;&lt;property id=&quot;20300&quot; value=&quot;Slide 42 - &amp;quot;Procedure: Act Immediately&amp;quot;&quot;/&gt;&lt;property id=&quot;20307&quot; value=&quot;396&quot;/&gt;&lt;/object&gt;&lt;object type=&quot;3&quot; unique_id=&quot;10045&quot;&gt;&lt;property id=&quot;20148&quot; value=&quot;5&quot;/&gt;&lt;property id=&quot;20300&quot; value=&quot;Slide 43 - &amp;quot;NEW: Baqsimi Glucagon&amp;quot;&quot;/&gt;&lt;property id=&quot;20307&quot; value=&quot;416&quot;/&gt;&lt;/object&gt;&lt;object type=&quot;3&quot; unique_id=&quot;10046&quot;&gt;&lt;property id=&quot;20148&quot; value=&quot;5&quot;/&gt;&lt;property id=&quot;20300&quot; value=&quot;Slide 44&quot;/&gt;&lt;property id=&quot;20307&quot; value=&quot;417&quot;/&gt;&lt;/object&gt;&lt;object type=&quot;3&quot; unique_id=&quot;10047&quot;&gt;&lt;property id=&quot;20148&quot; value=&quot;5&quot;/&gt;&lt;property id=&quot;20300&quot; value=&quot;Slide 45&quot;/&gt;&lt;property id=&quot;20307&quot; value=&quot;418&quot;/&gt;&lt;/object&gt;&lt;object type=&quot;3&quot; unique_id=&quot;10048&quot;&gt;&lt;property id=&quot;20148&quot; value=&quot;5&quot;/&gt;&lt;property id=&quot;20300&quot; value=&quot;Slide 46 - &amp;quot;Guidelines: Why are They Needed?&amp;quot;&quot;/&gt;&lt;property id=&quot;20307&quot; value=&quot;422&quot;/&gt;&lt;/object&gt;&lt;object type=&quot;3&quot; unique_id=&quot;10049&quot;&gt;&lt;property id=&quot;20148&quot; value=&quot;5&quot;/&gt;&lt;property id=&quot;20300&quot; value=&quot;Slide 47 - &amp;quot;Final thoughts…&amp;quot;&quot;/&gt;&lt;property id=&quot;20307&quot; value=&quot;348&quot;/&gt;&lt;/object&gt;&lt;object type=&quot;3&quot; unique_id=&quot;10050&quot;&gt;&lt;property id=&quot;20148&quot; value=&quot;5&quot;/&gt;&lt;property id=&quot;20300&quot; value=&quot;Slide 48&quot;/&gt;&lt;property id=&quot;20307&quot; value=&quot;423&quot;/&gt;&lt;/object&gt;&lt;object type=&quot;3&quot; unique_id=&quot;10051&quot;&gt;&lt;property id=&quot;20148&quot; value=&quot;5&quot;/&gt;&lt;property id=&quot;20300&quot; value=&quot;Slide 49 - &amp;quot;Toolkit Exploration!&amp;quot;&quot;/&gt;&lt;property id=&quot;20307&quot; value=&quot;412&quot;/&gt;&lt;/object&gt;&lt;object type=&quot;3&quot; unique_id=&quot;10052&quot;&gt;&lt;property id=&quot;20148&quot; value=&quot;5&quot;/&gt;&lt;property id=&quot;20300&quot; value=&quot;Slide 50 - &amp;quot;Brainstorming Challenge&amp;quot;&quot;/&gt;&lt;property id=&quot;20307&quot; value=&quot;401&quot;/&gt;&lt;/object&gt;&lt;object type=&quot;3&quot; unique_id=&quot;10053&quot;&gt;&lt;property id=&quot;20148&quot; value=&quot;5&quot;/&gt;&lt;property id=&quot;20300&quot; value=&quot;Slide 51 - &amp;quot; Discussion/Brainstorming&amp;quot;&quot;/&gt;&lt;property id=&quot;20307&quot; value=&quot;353&quot;/&gt;&lt;/object&gt;&lt;object type=&quot;3&quot; unique_id=&quot;10054&quot;&gt;&lt;property id=&quot;20148&quot; value=&quot;5&quot;/&gt;&lt;property id=&quot;20300&quot; value=&quot;Slide 52 - &amp;quot; &amp;quot;&quot;/&gt;&lt;property id=&quot;20307&quot; value=&quot;354&quot;/&gt;&lt;/object&gt;&lt;object type=&quot;3&quot; unique_id=&quot;10055&quot;&gt;&lt;property id=&quot;20148&quot; value=&quot;5&quot;/&gt;&lt;property id=&quot;20300&quot; value=&quot;Slide 53&quot;/&gt;&lt;property id=&quot;20307&quot; value=&quot;407&quot;/&gt;&lt;/object&gt;&lt;object type=&quot;3&quot; unique_id=&quot;10056&quot;&gt;&lt;property id=&quot;20148&quot; value=&quot;5&quot;/&gt;&lt;property id=&quot;20300&quot; value=&quot;Slide 54&quot;/&gt;&lt;property id=&quot;20307&quot; value=&quot;408&quot;/&gt;&lt;/object&gt;&lt;object type=&quot;3&quot; unique_id=&quot;10057&quot;&gt;&lt;property id=&quot;20148&quot; value=&quot;5&quot;/&gt;&lt;property id=&quot;20300&quot; value=&quot;Slide 55&quot;/&gt;&lt;property id=&quot;20307&quot; value=&quot;410&quot;/&gt;&lt;/object&gt;&lt;object type=&quot;3&quot; unique_id=&quot;10058&quot;&gt;&lt;property id=&quot;20148&quot; value=&quot;5&quot;/&gt;&lt;property id=&quot;20300&quot; value=&quot;Slide 56&quot;/&gt;&lt;property id=&quot;20307&quot; value=&quot;411&quot;/&gt;&lt;/object&gt;&lt;object type=&quot;3&quot; unique_id=&quot;10059&quot;&gt;&lt;property id=&quot;20148&quot; value=&quot;5&quot;/&gt;&lt;property id=&quot;20300&quot; value=&quot;Slide 57&quot;/&gt;&lt;property id=&quot;20307&quot; value=&quot;424&quot;/&gt;&lt;/object&gt;&lt;object type=&quot;3&quot; unique_id=&quot;10060&quot;&gt;&lt;property id=&quot;20148&quot; value=&quot;5&quot;/&gt;&lt;property id=&quot;20300&quot; value=&quot;Slide 58&quot;/&gt;&lt;property id=&quot;20307&quot; value=&quot;425&quot;/&gt;&lt;/object&gt;&lt;object type=&quot;3&quot; unique_id=&quot;10061&quot;&gt;&lt;property id=&quot;20148&quot; value=&quot;5&quot;/&gt;&lt;property id=&quot;20300&quot; value=&quot;Slide 59&quot;/&gt;&lt;property id=&quot;20307&quot; value=&quot;426&quot;/&gt;&lt;/object&gt;&lt;object type=&quot;3&quot; unique_id=&quot;10062&quot;&gt;&lt;property id=&quot;20148&quot; value=&quot;5&quot;/&gt;&lt;property id=&quot;20300&quot; value=&quot;Slide 60 - &amp;quot;What is Diabetes?&amp;quot;&quot;/&gt;&lt;property id=&quot;20307&quot; value=&quot;427&quot;/&gt;&lt;/object&gt;&lt;object type=&quot;3&quot; unique_id=&quot;10063&quot;&gt;&lt;property id=&quot;20148&quot; value=&quot;5&quot;/&gt;&lt;property id=&quot;20300&quot; value=&quot;Slide 61&quot;/&gt;&lt;property id=&quot;20307&quot; value=&quot;428&quot;/&gt;&lt;/object&gt;&lt;object type=&quot;3&quot; unique_id=&quot;10064&quot;&gt;&lt;property id=&quot;20148&quot; value=&quot;5&quot;/&gt;&lt;property id=&quot;20300&quot; value=&quot;Slide 62&quot;/&gt;&lt;property id=&quot;20307&quot; value=&quot;429&quot;/&gt;&lt;/object&gt;&lt;object type=&quot;3&quot; unique_id=&quot;10065&quot;&gt;&lt;property id=&quot;20148&quot; value=&quot;5&quot;/&gt;&lt;property id=&quot;20300&quot; value=&quot;Slide 63&quot;/&gt;&lt;property id=&quot;20307&quot; value=&quot;430&quot;/&gt;&lt;/object&gt;&lt;object type=&quot;3&quot; unique_id=&quot;10066&quot;&gt;&lt;property id=&quot;20148&quot; value=&quot;5&quot;/&gt;&lt;property id=&quot;20300&quot; value=&quot;Slide 64 - &amp;quot;Type 1 Diabetes is Managed, But it Does Not Go Away.&amp;quot;&quot;/&gt;&lt;property id=&quot;20307&quot; value=&quot;431&quot;/&gt;&lt;/object&gt;&lt;object type=&quot;3&quot; unique_id=&quot;10067&quot;&gt;&lt;property id=&quot;20148&quot; value=&quot;5&quot;/&gt;&lt;property id=&quot;20300&quot; value=&quot;Slide 65 - &amp;quot;  Diabetes Management Constant Juggling - 24/7&amp;quot;&quot;/&gt;&lt;property id=&quot;20307&quot; value=&quot;432&quot;/&gt;&lt;/object&gt;&lt;object type=&quot;3&quot; unique_id=&quot;10068&quot;&gt;&lt;property id=&quot;20148&quot; value=&quot;5&quot;/&gt;&lt;property id=&quot;20300&quot; value=&quot;Slide 66 - &amp;quot;Diabetes Management&amp;quot;&quot;/&gt;&lt;property id=&quot;20307&quot; value=&quot;433&quot;/&gt;&lt;/object&gt;&lt;object type=&quot;3&quot; unique_id=&quot;10069&quot;&gt;&lt;property id=&quot;20148&quot; value=&quot;5&quot;/&gt;&lt;property id=&quot;20300&quot; value=&quot;Slide 67 - &amp;quot;Diabetes Medical Management Plan (DMMP)&amp;quot;&quot;/&gt;&lt;property id=&quot;20307&quot; value=&quot;434&quot;/&gt;&lt;/object&gt;&lt;object type=&quot;3&quot; unique_id=&quot;10070&quot;&gt;&lt;property id=&quot;20148&quot; value=&quot;5&quot;/&gt;&lt;property id=&quot;20300&quot; value=&quot;Slide 68&quot;/&gt;&lt;property id=&quot;20307&quot; value=&quot;435&quot;/&gt;&lt;/object&gt;&lt;object type=&quot;3&quot; unique_id=&quot;10071&quot;&gt;&lt;property id=&quot;20148&quot; value=&quot;5&quot;/&gt;&lt;property id=&quot;20300&quot; value=&quot;Slide 69 - &amp;quot;HYPOglycemia = LOW Glucose (sugar)&amp;quot;&quot;/&gt;&lt;property id=&quot;20307&quot; value=&quot;436&quot;/&gt;&lt;/object&gt;&lt;object type=&quot;3&quot; unique_id=&quot;10072&quot;&gt;&lt;property id=&quot;20148&quot; value=&quot;5&quot;/&gt;&lt;property id=&quot;20300&quot; value=&quot;Slide 70&quot;/&gt;&lt;property id=&quot;20307&quot; value=&quot;437&quot;/&gt;&lt;/object&gt;&lt;object type=&quot;3&quot; unique_id=&quot;10073&quot;&gt;&lt;property id=&quot;20148&quot; value=&quot;5&quot;/&gt;&lt;property id=&quot;20300&quot; value=&quot;Slide 71&quot;/&gt;&lt;property id=&quot;20307&quot; value=&quot;438&quot;/&gt;&lt;/object&gt;&lt;object type=&quot;3&quot; unique_id=&quot;10074&quot;&gt;&lt;property id=&quot;20148&quot; value=&quot;5&quot;/&gt;&lt;property id=&quot;20300&quot; value=&quot;Slide 72 - &amp;quot;Hypoglycemia: Possible Signs &amp;amp; Symptoms  &amp;quot;&quot;/&gt;&lt;property id=&quot;20307&quot; value=&quot;439&quot;/&gt;&lt;/object&gt;&lt;object type=&quot;3&quot; unique_id=&quot;10075&quot;&gt;&lt;property id=&quot;20148&quot; value=&quot;5&quot;/&gt;&lt;property id=&quot;20300&quot; value=&quot;Slide 73&quot;/&gt;&lt;property id=&quot;20307&quot; value=&quot;440&quot;/&gt;&lt;/object&gt;&lt;object type=&quot;3&quot; unique_id=&quot;10076&quot;&gt;&lt;property id=&quot;20148&quot; value=&quot;5&quot;/&gt;&lt;property id=&quot;20300&quot; value=&quot;Slide 74 - &amp;quot;Quick Acting Glucose for Mild/Moderate Hypoglycemia  &amp;quot;&quot;/&gt;&lt;property id=&quot;20307&quot; value=&quot;441&quot;/&gt;&lt;/object&gt;&lt;object type=&quot;3&quot; unique_id=&quot;10077&quot;&gt;&lt;property id=&quot;20148&quot; value=&quot;5&quot;/&gt;&lt;property id=&quot;20300&quot; value=&quot;Slide 75&quot;/&gt;&lt;property id=&quot;20307&quot; value=&quot;442&quot;/&gt;&lt;/object&gt;&lt;object type=&quot;3&quot; unique_id=&quot;10078&quot;&gt;&lt;property id=&quot;20148&quot; value=&quot;5&quot;/&gt;&lt;property id=&quot;20300&quot; value=&quot;Slide 76&quot;/&gt;&lt;property id=&quot;20307&quot; value=&quot;443&quot;/&gt;&lt;/object&gt;&lt;object type=&quot;3&quot; unique_id=&quot;10079&quot;&gt;&lt;property id=&quot;20148&quot; value=&quot;5&quot;/&gt;&lt;property id=&quot;20300&quot; value=&quot;Slide 77 - &amp;quot;HYPERglycemia = HIGH Glucose (Sugar)&amp;quot;&quot;/&gt;&lt;property id=&quot;20307&quot; value=&quot;444&quot;/&gt;&lt;/object&gt;&lt;object type=&quot;3&quot; unique_id=&quot;10080&quot;&gt;&lt;property id=&quot;20148&quot; value=&quot;5&quot;/&gt;&lt;property id=&quot;20300&quot; value=&quot;Slide 78&quot;/&gt;&lt;property id=&quot;20307&quot; value=&quot;445&quot;/&gt;&lt;/object&gt;&lt;object type=&quot;3&quot; unique_id=&quot;10081&quot;&gt;&lt;property id=&quot;20148&quot; value=&quot;5&quot;/&gt;&lt;property id=&quot;20300&quot; value=&quot;Slide 79 - &amp;quot;Hyperglycemia: What to do&amp;quot;&quot;/&gt;&lt;property id=&quot;20307&quot; value=&quot;446&quot;/&gt;&lt;/object&gt;&lt;object type=&quot;3&quot; unique_id=&quot;10082&quot;&gt;&lt;property id=&quot;20148&quot; value=&quot;5&quot;/&gt;&lt;property id=&quot;20300&quot; value=&quot;Slide 80&quot;/&gt;&lt;property id=&quot;20307&quot; value=&quot;447&quot;/&gt;&lt;/object&gt;&lt;object type=&quot;3&quot; unique_id=&quot;10083&quot;&gt;&lt;property id=&quot;20148&quot; value=&quot;5&quot;/&gt;&lt;property id=&quot;20300&quot; value=&quot;Slide 81 - &amp;quot;Checking Blood Sugar with a Glucose Meter&amp;quot;&quot;/&gt;&lt;property id=&quot;20307&quot; value=&quot;448&quot;/&gt;&lt;/object&gt;&lt;object type=&quot;3&quot; unique_id=&quot;10084&quot;&gt;&lt;property id=&quot;20148&quot; value=&quot;5&quot;/&gt;&lt;property id=&quot;20300&quot; value=&quot;Slide 82 - &amp;quot;Any Time, Any Place Monitoring&amp;quot;&quot;/&gt;&lt;property id=&quot;20307&quot; value=&quot;449&quot;/&gt;&lt;/object&gt;&lt;object type=&quot;3&quot; unique_id=&quot;10085&quot;&gt;&lt;property id=&quot;20148&quot; value=&quot;5&quot;/&gt;&lt;property id=&quot;20300&quot; value=&quot;Slide 83 - &amp;quot;When to Check?&amp;quot;&quot;/&gt;&lt;property id=&quot;20307&quot; value=&quot;450&quot;/&gt;&lt;/object&gt;&lt;object type=&quot;3&quot; unique_id=&quot;10086&quot;&gt;&lt;property id=&quot;20148&quot; value=&quot;5&quot;/&gt;&lt;property id=&quot;20300&quot; value=&quot;Slide 84 - &amp;quot;Continuous Glucose Monitoring (CGM)&amp;quot;&quot;/&gt;&lt;property id=&quot;20307&quot; value=&quot;451&quot;/&gt;&lt;/object&gt;&lt;object type=&quot;3&quot; unique_id=&quot;10087&quot;&gt;&lt;property id=&quot;20148&quot; value=&quot;5&quot;/&gt;&lt;property id=&quot;20300&quot; value=&quot;Slide 85&quot;/&gt;&lt;property id=&quot;20307&quot; value=&quot;453&quot;/&gt;&lt;/object&gt;&lt;object type=&quot;3&quot; unique_id=&quot;10088&quot;&gt;&lt;property id=&quot;20148&quot; value=&quot;5&quot;/&gt;&lt;property id=&quot;20300&quot; value=&quot;Slide 86&quot;/&gt;&lt;property id=&quot;20307&quot; value=&quot;454&quot;/&gt;&lt;/object&gt;&lt;object type=&quot;3&quot; unique_id=&quot;10089&quot;&gt;&lt;property id=&quot;20148&quot; value=&quot;5&quot;/&gt;&lt;property id=&quot;20300&quot; value=&quot;Slide 87&quot;/&gt;&lt;property id=&quot;20307&quot; value=&quot;456&quot;/&gt;&lt;/object&gt;&lt;object type=&quot;3&quot; unique_id=&quot;10090&quot;&gt;&lt;property id=&quot;20148&quot; value=&quot;5&quot;/&gt;&lt;property id=&quot;20300&quot; value=&quot;Slide 88 - &amp;quot;On Target!&amp;quot;&quot;/&gt;&lt;property id=&quot;20307&quot; value=&quot;457&quot;/&gt;&lt;/object&gt;&lt;object type=&quot;3&quot; unique_id=&quot;10091&quot;&gt;&lt;property id=&quot;20148&quot; value=&quot;5&quot;/&gt;&lt;property id=&quot;20300&quot; value=&quot;Slide 89&quot;/&gt;&lt;property id=&quot;20307&quot; value=&quot;458&quot;/&gt;&lt;/object&gt;&lt;object type=&quot;3&quot; unique_id=&quot;10092&quot;&gt;&lt;property id=&quot;20148&quot; value=&quot;5&quot;/&gt;&lt;property id=&quot;20300&quot; value=&quot;Slide 90 - &amp;quot;What Is an Insulin Pump?&amp;quot;&quot;/&gt;&lt;property id=&quot;20307&quot; value=&quot;459&quot;/&gt;&lt;/object&gt;&lt;object type=&quot;3&quot; unique_id=&quot;10093&quot;&gt;&lt;property id=&quot;20148&quot; value=&quot;5&quot;/&gt;&lt;property id=&quot;20300&quot; value=&quot;Slide 91 - &amp;quot;Dosing with an Insulin Pump&amp;quot;&quot;/&gt;&lt;property id=&quot;20307&quot; value=&quot;460&quot;/&gt;&lt;/object&gt;&lt;object type=&quot;3&quot; unique_id=&quot;10094&quot;&gt;&lt;property id=&quot;20148&quot; value=&quot;5&quot;/&gt;&lt;property id=&quot;20300&quot; value=&quot;Slide 92&quot;/&gt;&lt;property id=&quot;20307&quot; value=&quot;461&quot;/&gt;&lt;/object&gt;&lt;object type=&quot;3&quot; unique_id=&quot;10095&quot;&gt;&lt;property id=&quot;20148&quot; value=&quot;5&quot;/&gt;&lt;property id=&quot;20300&quot; value=&quot;Slide 93&quot;/&gt;&lt;property id=&quot;20307&quot; value=&quot;462&quot;/&gt;&lt;/object&gt;&lt;object type=&quot;3&quot; unique_id=&quot;10096&quot;&gt;&lt;property id=&quot;20148&quot; value=&quot;5&quot;/&gt;&lt;property id=&quot;20300&quot; value=&quot;Slide 94 - &amp;quot;What Is Glucagon?&amp;quot;&quot;/&gt;&lt;property id=&quot;20307&quot; value=&quot;463&quot;/&gt;&lt;/object&gt;&lt;object type=&quot;3&quot; unique_id=&quot;10097&quot;&gt;&lt;property id=&quot;20148&quot; value=&quot;5&quot;/&gt;&lt;property id=&quot;20300&quot; value=&quot;Slide 95 - &amp;quot;Emergency Kit Contents:&amp;quot;&quot;/&gt;&lt;property id=&quot;20307&quot; value=&quot;464&quot;/&gt;&lt;/object&gt;&lt;object type=&quot;3&quot; unique_id=&quot;10098&quot;&gt;&lt;property id=&quot;20148&quot; value=&quot;5&quot;/&gt;&lt;property id=&quot;20300&quot; value=&quot;Slide 96 - &amp;quot;When to Give Glucagon/Glucagen&amp;quot;&quot;/&gt;&lt;property id=&quot;20307&quot; value=&quot;465&quot;/&gt;&lt;/object&gt;&lt;object type=&quot;3&quot; unique_id=&quot;10099&quot;&gt;&lt;property id=&quot;20148&quot; value=&quot;5&quot;/&gt;&lt;property id=&quot;20300&quot; value=&quot;Slide 97&quot;/&gt;&lt;property id=&quot;20307&quot; value=&quot;478&quot;/&gt;&lt;/object&gt;&lt;object type=&quot;3&quot; unique_id=&quot;10100&quot;&gt;&lt;property id=&quot;20148&quot; value=&quot;5&quot;/&gt;&lt;property id=&quot;20300&quot; value=&quot;Slide 98 - &amp;quot;Procedure:  Act Immediately&amp;quot;&quot;/&gt;&lt;property id=&quot;20307&quot; value=&quot;466&quot;/&gt;&lt;/object&gt;&lt;object type=&quot;3&quot; unique_id=&quot;10101&quot;&gt;&lt;property id=&quot;20148&quot; value=&quot;5&quot;/&gt;&lt;property id=&quot;20300&quot; value=&quot;Slide 99&quot;/&gt;&lt;property id=&quot;20307&quot; value=&quot;467&quot;/&gt;&lt;/object&gt;&lt;object type=&quot;3&quot; unique_id=&quot;10102&quot;&gt;&lt;property id=&quot;20148&quot; value=&quot;5&quot;/&gt;&lt;property id=&quot;20300&quot; value=&quot;Slide 100 - &amp;quot;What Are Ketones? &amp;quot;&quot;/&gt;&lt;property id=&quot;20307&quot; value=&quot;468&quot;/&gt;&lt;/object&gt;&lt;object type=&quot;3&quot; unique_id=&quot;10103&quot;&gt;&lt;property id=&quot;20148&quot; value=&quot;5&quot;/&gt;&lt;property id=&quot;20300&quot; value=&quot;Slide 101 - &amp;quot;How to Test Urine Ketones&amp;quot;&quot;/&gt;&lt;property id=&quot;20307&quot; value=&quot;469&quot;/&gt;&lt;/object&gt;&lt;object type=&quot;3&quot; unique_id=&quot;10104&quot;&gt;&lt;property id=&quot;20148&quot; value=&quot;5&quot;/&gt;&lt;property id=&quot;20300&quot; value=&quot;Slide 102 - &amp;quot;Treatment of Ketones&amp;quot;&quot;/&gt;&lt;property id=&quot;20307&quot; value=&quot;470&quot;/&gt;&lt;/object&gt;&lt;object type=&quot;3&quot; unique_id=&quot;10105&quot;&gt;&lt;property id=&quot;20148&quot; value=&quot;5&quot;/&gt;&lt;property id=&quot;20300&quot; value=&quot;Slide 103 - &amp;quot;NUTRITION&amp;quot;&quot;/&gt;&lt;property id=&quot;20307&quot; value=&quot;471&quot;/&gt;&lt;/object&gt;&lt;object type=&quot;3&quot; unique_id=&quot;10106&quot;&gt;&lt;property id=&quot;20148&quot; value=&quot;5&quot;/&gt;&lt;property id=&quot;20300&quot; value=&quot;Slide 104 - &amp;quot;Basic Meal Plans&amp;quot;&quot;/&gt;&lt;property id=&quot;20307&quot; value=&quot;472&quot;/&gt;&lt;/object&gt;&lt;object type=&quot;3&quot; unique_id=&quot;10107&quot;&gt;&lt;property id=&quot;20148&quot; value=&quot;5&quot;/&gt;&lt;property id=&quot;20300&quot; value=&quot;Slide 105 - &amp;quot;Advanced Carbohydrate Counting &amp;quot;&quot;/&gt;&lt;property id=&quot;20307&quot; value=&quot;473&quot;/&gt;&lt;/object&gt;&lt;object type=&quot;3&quot; unique_id=&quot;10108&quot;&gt;&lt;property id=&quot;20148&quot; value=&quot;5&quot;/&gt;&lt;property id=&quot;20300&quot; value=&quot;Slide 106&quot;/&gt;&lt;property id=&quot;20307&quot; value=&quot;474&quot;/&gt;&lt;/object&gt;&lt;object type=&quot;3&quot; unique_id=&quot;10109&quot;&gt;&lt;property id=&quot;20148&quot; value=&quot;5&quot;/&gt;&lt;property id=&quot;20300&quot; value=&quot;Slide 107&quot;/&gt;&lt;property id=&quot;20307&quot; value=&quot;475&quot;/&gt;&lt;/object&gt;&lt;object type=&quot;3&quot; unique_id=&quot;10110&quot;&gt;&lt;property id=&quot;20148&quot; value=&quot;5&quot;/&gt;&lt;property id=&quot;20300&quot; value=&quot;Slide 108&quot;/&gt;&lt;property id=&quot;20307&quot; value=&quot;476&quot;/&gt;&lt;/object&gt;&lt;object type=&quot;3&quot; unique_id=&quot;10111&quot;&gt;&lt;property id=&quot;20148&quot; value=&quot;5&quot;/&gt;&lt;property id=&quot;20300&quot; value=&quot;Slide 109 - &amp;quot;Questions?&amp;quot;&quot;/&gt;&lt;property id=&quot;20307&quot; value=&quot;477&quot;/&gt;&lt;/object&gt;&lt;object type=&quot;3&quot; unique_id=&quot;10112&quot;&gt;&lt;property id=&quot;20148&quot; value=&quot;5&quot;/&gt;&lt;property id=&quot;20300&quot; value=&quot;Slide 110&quot;/&gt;&lt;property id=&quot;20307&quot; value=&quot;480&quot;/&gt;&lt;/object&gt;&lt;object type=&quot;3&quot; unique_id=&quot;10113&quot;&gt;&lt;property id=&quot;20148&quot; value=&quot;5&quot;/&gt;&lt;property id=&quot;20300&quot; value=&quot;Slide 111&quot;/&gt;&lt;property id=&quot;20307&quot; value=&quot;349&quot;/&gt;&lt;/object&gt;&lt;object type=&quot;3&quot; unique_id=&quot;10114&quot;&gt;&lt;property id=&quot;20148&quot; value=&quot;5&quot;/&gt;&lt;property id=&quot;20300&quot; value=&quot;Slide 112&quot;/&gt;&lt;property id=&quot;20307&quot; value=&quot;350&quot;/&gt;&lt;/object&gt;&lt;/object&gt;&lt;object type=&quot;8&quot; unique_id=&quot;10228&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200" b="0" i="0" u="none" strike="noStrike" cap="none" normalizeH="0" baseline="0" smtClean="0">
            <a:ln>
              <a:noFill/>
            </a:ln>
            <a:solidFill>
              <a:srgbClr val="FF0000"/>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1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rgbClr val="FF0000"/>
            </a:solidFill>
            <a:effectLst/>
            <a:latin typeface="Cooper Lt BT"/>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6131</TotalTime>
  <Words>6994</Words>
  <Application>Microsoft Office PowerPoint</Application>
  <PresentationFormat>On-screen Show (4:3)</PresentationFormat>
  <Paragraphs>969</Paragraphs>
  <Slides>55</Slides>
  <Notes>46</Notes>
  <HiddenSlides>0</HiddenSlides>
  <MMClips>4</MMClips>
  <ScaleCrop>false</ScaleCrop>
  <HeadingPairs>
    <vt:vector size="8" baseType="variant">
      <vt:variant>
        <vt:lpstr>Fonts Used</vt:lpstr>
      </vt:variant>
      <vt:variant>
        <vt:i4>13</vt:i4>
      </vt:variant>
      <vt:variant>
        <vt:lpstr>Theme</vt:lpstr>
      </vt:variant>
      <vt:variant>
        <vt:i4>25</vt:i4>
      </vt:variant>
      <vt:variant>
        <vt:lpstr>Embedded OLE Servers</vt:lpstr>
      </vt:variant>
      <vt:variant>
        <vt:i4>1</vt:i4>
      </vt:variant>
      <vt:variant>
        <vt:lpstr>Slide Titles</vt:lpstr>
      </vt:variant>
      <vt:variant>
        <vt:i4>55</vt:i4>
      </vt:variant>
    </vt:vector>
  </HeadingPairs>
  <TitlesOfParts>
    <vt:vector size="94" baseType="lpstr">
      <vt:lpstr>Arial</vt:lpstr>
      <vt:lpstr>Arial Black</vt:lpstr>
      <vt:lpstr>Bradley Hand ITC</vt:lpstr>
      <vt:lpstr>Calibri</vt:lpstr>
      <vt:lpstr>Cooper Lt BT</vt:lpstr>
      <vt:lpstr>Georgia</vt:lpstr>
      <vt:lpstr>Tahoma</vt:lpstr>
      <vt:lpstr>Times New Roman</vt:lpstr>
      <vt:lpstr>Trebuchet MS</vt:lpstr>
      <vt:lpstr>Verdana</vt:lpstr>
      <vt:lpstr>Wingdings</vt:lpstr>
      <vt:lpstr>Wingdings 2</vt:lpstr>
      <vt:lpstr>ヒラギノ角ゴ Pro W3</vt:lpstr>
      <vt:lpstr>1_Office Theme</vt:lpstr>
      <vt:lpstr>Urban</vt:lpstr>
      <vt:lpstr>Custom Design</vt:lpstr>
      <vt:lpstr>2_Default Design</vt:lpstr>
      <vt:lpstr>1_Custom Design</vt:lpstr>
      <vt:lpstr>3_Default Design</vt:lpstr>
      <vt:lpstr>4_Default Design</vt:lpstr>
      <vt:lpstr>5_Default Design</vt:lpstr>
      <vt:lpstr>6_Custom Design</vt:lpstr>
      <vt:lpstr>13_Default Design</vt:lpstr>
      <vt:lpstr>2_Custom Design</vt:lpstr>
      <vt:lpstr>6_Default Design</vt:lpstr>
      <vt:lpstr>14_Default Design</vt:lpstr>
      <vt:lpstr>9_Custom Design</vt:lpstr>
      <vt:lpstr>17_Default Design</vt:lpstr>
      <vt:lpstr>7_Custom Design</vt:lpstr>
      <vt:lpstr>15_Default Design</vt:lpstr>
      <vt:lpstr>9_Default Design</vt:lpstr>
      <vt:lpstr>8_Custom Design</vt:lpstr>
      <vt:lpstr>16_Default Design</vt:lpstr>
      <vt:lpstr>10_Custom Design</vt:lpstr>
      <vt:lpstr>18_Default Design</vt:lpstr>
      <vt:lpstr>11_Custom Design</vt:lpstr>
      <vt:lpstr>19_Default Design</vt:lpstr>
      <vt:lpstr>11_Default Design</vt:lpstr>
      <vt:lpstr>Photo Editor Photo</vt:lpstr>
      <vt:lpstr>PowerPoint Presentation</vt:lpstr>
      <vt:lpstr>PowerPoint Presentation</vt:lpstr>
      <vt:lpstr>What is Diabetes?</vt:lpstr>
      <vt:lpstr>PowerPoint Presentation</vt:lpstr>
      <vt:lpstr>PowerPoint Presentation</vt:lpstr>
      <vt:lpstr>PowerPoint Presentation</vt:lpstr>
      <vt:lpstr>Type 1 Diabetes is Managed, But it Does Not Go Away.</vt:lpstr>
      <vt:lpstr>  Diabetes Management Constant Juggling - 24/7</vt:lpstr>
      <vt:lpstr>Diabetes Management</vt:lpstr>
      <vt:lpstr>Diabetes Medical Management Plan (DMMP)</vt:lpstr>
      <vt:lpstr>PowerPoint Presentation</vt:lpstr>
      <vt:lpstr>HYPOglycemia = LOW Glucose (sugar)</vt:lpstr>
      <vt:lpstr>PowerPoint Presentation</vt:lpstr>
      <vt:lpstr>PowerPoint Presentation</vt:lpstr>
      <vt:lpstr>Hypoglycemia: Possible Signs &amp; Symptoms  </vt:lpstr>
      <vt:lpstr>PowerPoint Presentation</vt:lpstr>
      <vt:lpstr>Quick Acting Glucose for Mild/Moderate Hypoglycemia  </vt:lpstr>
      <vt:lpstr>PowerPoint Presentation</vt:lpstr>
      <vt:lpstr>PowerPoint Presentation</vt:lpstr>
      <vt:lpstr>HYPERglycemia = HIGH Glucose (Sugar)</vt:lpstr>
      <vt:lpstr>PowerPoint Presentation</vt:lpstr>
      <vt:lpstr>Hyperglycemia: What to do</vt:lpstr>
      <vt:lpstr>PowerPoint Presentation</vt:lpstr>
      <vt:lpstr>Checking Blood Sugar with a Glucose Meter</vt:lpstr>
      <vt:lpstr>Any Time, Any Place Monitoring</vt:lpstr>
      <vt:lpstr>When to Check?</vt:lpstr>
      <vt:lpstr>Continuous Glucose Monitoring (CGM)</vt:lpstr>
      <vt:lpstr>PowerPoint Presentation</vt:lpstr>
      <vt:lpstr>PowerPoint Presentation</vt:lpstr>
      <vt:lpstr>PowerPoint Presentation</vt:lpstr>
      <vt:lpstr>On Target!</vt:lpstr>
      <vt:lpstr>PowerPoint Presentation</vt:lpstr>
      <vt:lpstr>What Is an Insulin Pump?</vt:lpstr>
      <vt:lpstr>Dosing with an Insulin Pump</vt:lpstr>
      <vt:lpstr>PowerPoint Presentation</vt:lpstr>
      <vt:lpstr>PowerPoint Presentation</vt:lpstr>
      <vt:lpstr>What Is Glucagon?</vt:lpstr>
      <vt:lpstr>Emergency Kit Contents:</vt:lpstr>
      <vt:lpstr>When to Give Glucagon/Glucagen</vt:lpstr>
      <vt:lpstr>PowerPoint Presentation</vt:lpstr>
      <vt:lpstr>Procedure:  Act Immediately</vt:lpstr>
      <vt:lpstr>PowerPoint Presentation</vt:lpstr>
      <vt:lpstr>What Are Ketones? </vt:lpstr>
      <vt:lpstr>How to Test Urine Ketones</vt:lpstr>
      <vt:lpstr>Treatment of Ketones</vt:lpstr>
      <vt:lpstr>NUTRITION</vt:lpstr>
      <vt:lpstr>Basic Meal Plans</vt:lpstr>
      <vt:lpstr>Advanced Carbohydrate Counting </vt:lpstr>
      <vt:lpstr>PowerPoint Presentation</vt:lpstr>
      <vt:lpstr>PowerPoint Presentation</vt:lpstr>
      <vt:lpstr>PowerPoint Presentation</vt:lpstr>
      <vt:lpstr>Questions?</vt:lpstr>
      <vt:lpstr>PowerPoint Presentation</vt:lpstr>
      <vt:lpstr>PowerPoint Presentation</vt:lpstr>
      <vt:lpstr>PowerPoint Presentation</vt:lpstr>
    </vt:vector>
  </TitlesOfParts>
  <Company>Parkway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Parkway</dc:creator>
  <cp:lastModifiedBy>Krummen, Regan</cp:lastModifiedBy>
  <cp:revision>298</cp:revision>
  <cp:lastPrinted>2019-12-04T16:10:58Z</cp:lastPrinted>
  <dcterms:created xsi:type="dcterms:W3CDTF">2013-01-30T16:07:42Z</dcterms:created>
  <dcterms:modified xsi:type="dcterms:W3CDTF">2019-12-12T16:37:17Z</dcterms:modified>
</cp:coreProperties>
</file>